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28"/>
  </p:notesMasterIdLst>
  <p:handoutMasterIdLst>
    <p:handoutMasterId r:id="rId29"/>
  </p:handoutMasterIdLst>
  <p:sldIdLst>
    <p:sldId id="256" r:id="rId2"/>
    <p:sldId id="276" r:id="rId3"/>
    <p:sldId id="264" r:id="rId4"/>
    <p:sldId id="284" r:id="rId5"/>
    <p:sldId id="277" r:id="rId6"/>
    <p:sldId id="258" r:id="rId7"/>
    <p:sldId id="278" r:id="rId8"/>
    <p:sldId id="261" r:id="rId9"/>
    <p:sldId id="267" r:id="rId10"/>
    <p:sldId id="280" r:id="rId11"/>
    <p:sldId id="281" r:id="rId12"/>
    <p:sldId id="263" r:id="rId13"/>
    <p:sldId id="262" r:id="rId14"/>
    <p:sldId id="272" r:id="rId15"/>
    <p:sldId id="271" r:id="rId16"/>
    <p:sldId id="270" r:id="rId17"/>
    <p:sldId id="269" r:id="rId18"/>
    <p:sldId id="274" r:id="rId19"/>
    <p:sldId id="273" r:id="rId20"/>
    <p:sldId id="285" r:id="rId21"/>
    <p:sldId id="286" r:id="rId22"/>
    <p:sldId id="283" r:id="rId23"/>
    <p:sldId id="275" r:id="rId24"/>
    <p:sldId id="287" r:id="rId25"/>
    <p:sldId id="288" r:id="rId26"/>
    <p:sldId id="266" r:id="rId2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D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65" autoAdjust="0"/>
  </p:normalViewPr>
  <p:slideViewPr>
    <p:cSldViewPr>
      <p:cViewPr>
        <p:scale>
          <a:sx n="60" d="100"/>
          <a:sy n="60" d="100"/>
        </p:scale>
        <p:origin x="-3084" y="-11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FF6771D-D030-4300-BABE-EDFF3AC4AC73}" type="datetimeFigureOut">
              <a:rPr lang="en-US"/>
              <a:pPr>
                <a:defRPr/>
              </a:pPr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1395EED-07BE-492B-924B-4A0B5C151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932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A8C3FB34-AA3A-4F2C-9072-6D0972CBD855}" type="datetimeFigureOut">
              <a:rPr lang="en-US"/>
              <a:pPr>
                <a:defRPr/>
              </a:pPr>
              <a:t>8/22/2014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666B20FC-8F3D-42CF-974C-976DD7A65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ED2C101-C7F7-47E5-9E5E-83ACC22EF9FD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2BB2E29-15A4-463D-9111-ECC3D59D05BE}" type="slidenum">
              <a:rPr lang="en-US" altLang="en-US" smtClean="0"/>
              <a:pPr eaLnBrk="1" hangingPunct="1"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9410B0C-EE86-4F7D-B022-BAA1C5F7629B}" type="slidenum">
              <a:rPr lang="en-US" altLang="en-US" smtClean="0"/>
              <a:pPr eaLnBrk="1" hangingPunct="1">
                <a:spcBef>
                  <a:spcPct val="0"/>
                </a:spcBef>
              </a:pPr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70248D-B6DA-44F6-AF2F-A92B72258495}" type="slidenum">
              <a:rPr lang="en-US" altLang="en-US" smtClean="0"/>
              <a:pPr eaLnBrk="1" hangingPunct="1"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82BD534-4068-4AFB-9D83-5EDDADC3F282}" type="slidenum">
              <a:rPr lang="en-US" altLang="en-US" smtClean="0"/>
              <a:pPr eaLnBrk="1" hangingPunct="1"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7631D04-2CDD-44A3-8333-00690DBF2143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2yr,  4yr, or cert would be best.</a:t>
            </a:r>
          </a:p>
          <a:p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BD9F814-3E4B-436A-8331-FB681077F552}" type="slidenum">
              <a:rPr lang="en-US" altLang="en-US" smtClean="0"/>
              <a:pPr eaLnBrk="1" hangingPunct="1"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8CFD260-A902-49E2-A102-3D47D3C04C22}" type="slidenum">
              <a:rPr lang="en-US" altLang="en-US" smtClean="0"/>
              <a:pPr eaLnBrk="1" hangingPunct="1"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7EC4027-DF49-4D09-8FD3-D6C55BB962D1}" type="slidenum">
              <a:rPr lang="en-US" altLang="en-US" smtClean="0"/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7D1A7E9-883F-4FA8-87C3-4DFE241F9088}" type="slidenum">
              <a:rPr lang="en-US" alt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7D64B05-A0CF-4F0A-8BBA-7F5BE830ADBE}" type="slidenum">
              <a:rPr lang="en-US" altLang="en-US" smtClean="0"/>
              <a:pPr eaLnBrk="1" hangingPunct="1"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3B366F5-78A8-48F7-AB7A-4CC6E4911407}" type="slidenum">
              <a:rPr lang="en-US" alt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ECE9B42-FEDB-4861-98C9-6AD04A34181A}" type="slidenum">
              <a:rPr lang="en-US" altLang="en-US" smtClean="0"/>
              <a:pPr eaLnBrk="1" hangingPunct="1"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605874E-5D3B-4E72-8732-A26EB5B11261}" type="slidenum">
              <a:rPr lang="en-US" altLang="en-US" smtClean="0"/>
              <a:pPr eaLnBrk="1" hangingPunct="1">
                <a:spcBef>
                  <a:spcPct val="0"/>
                </a:spcBef>
              </a:pPr>
              <a:t>21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0641104-8D80-43EE-9E65-16FEE5CF0A27}" type="slidenum">
              <a:rPr lang="en-US" altLang="en-US" smtClean="0"/>
              <a:pPr eaLnBrk="1" hangingPunct="1"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E381331-F68D-416A-B47E-4D44BF0CF95C}" type="slidenum">
              <a:rPr lang="en-US" altLang="en-US" smtClean="0"/>
              <a:pPr eaLnBrk="1" hangingPunct="1"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10BFBE1-65B9-4B59-8F39-A764EFE41053}" type="slidenum">
              <a:rPr lang="en-US" altLang="en-US" smtClean="0"/>
              <a:pPr eaLnBrk="1" hangingPunct="1"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C9EB0DE-A284-45BE-A863-CB88EACB67C3}" type="slidenum">
              <a:rPr lang="en-US" altLang="en-US" smtClean="0"/>
              <a:pPr eaLnBrk="1" hangingPunct="1">
                <a:spcBef>
                  <a:spcPct val="0"/>
                </a:spcBef>
              </a:pPr>
              <a:t>26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383A691-F021-49F2-8D89-32B444AE45AD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B08F356-C11E-4840-A8D0-2EF32104DADA}" type="slidenum">
              <a:rPr lang="en-US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Michigan was round 2 and 4 states have expansion grants. 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AAC05A-42D0-4F6B-902E-2180EF4C792E}" type="slidenum">
              <a:rPr lang="en-US" altLang="en-US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397FF33-893F-423F-B4C8-9A537D5697AF}" type="slidenum">
              <a:rPr lang="en-US" altLang="en-US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8EB6DEF-22CA-47EC-A1B2-96CB69C28BC9}" type="slidenum">
              <a:rPr lang="en-US" altLang="en-US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F1B4F090-DE92-4473-B5E8-98FFEC03234F}" type="slidenum">
              <a:rPr lang="en-US" altLang="en-US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063465F-59DE-4CC0-8B44-39DE001EA0E3}" type="slidenum">
              <a:rPr lang="en-US" altLang="en-US" smtClean="0"/>
              <a:pPr eaLnBrk="1" hangingPunct="1">
                <a:spcBef>
                  <a:spcPct val="0"/>
                </a:spcBef>
              </a:pPr>
              <a:t>9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22C5E-7E87-4997-A79C-53BAB74CD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868C0-C5EC-4BC2-99D5-3101EFB02539}" type="datetimeFigureOut">
              <a:rPr lang="en-US"/>
              <a:pPr>
                <a:defRPr/>
              </a:pPr>
              <a:t>8/22/2014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40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8F45B-E6FC-4FEE-80D7-D8690B54EA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73C0B-F1C3-4588-984E-8A68B36D1F62}" type="datetimeFigureOut">
              <a:rPr lang="en-US"/>
              <a:pPr>
                <a:defRPr/>
              </a:pPr>
              <a:t>8/22/2014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6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AB3C3-5B80-4C24-89A9-99C932ED52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76CA1-EE6F-49DD-BC1A-C8637F588B52}" type="datetimeFigureOut">
              <a:rPr lang="en-US"/>
              <a:pPr>
                <a:defRPr/>
              </a:pPr>
              <a:t>8/22/2014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91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EBB12-9D42-4CD6-8DF2-8219FEADF8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081E4-21DD-43B3-8305-5E70411B8849}" type="datetimeFigureOut">
              <a:rPr lang="en-US"/>
              <a:pPr>
                <a:defRPr/>
              </a:pPr>
              <a:t>8/22/2014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25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712D0-9FBE-4E5F-89BE-14AD096C17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97CC7-7402-45A3-AB0B-88D87E02E8E0}" type="datetimeFigureOut">
              <a:rPr lang="en-US"/>
              <a:pPr>
                <a:defRPr/>
              </a:pPr>
              <a:t>8/22/2014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687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62478-FE6A-41F3-AC9E-F2927B6A45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D841E-E09D-4FBA-ACDF-B4C2F0F8F119}" type="datetimeFigureOut">
              <a:rPr lang="en-US"/>
              <a:pPr>
                <a:defRPr/>
              </a:pPr>
              <a:t>8/22/2014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92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8623-723B-481E-86B3-38E6FAFCAD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00F10-93DF-489E-A3D3-1F0712AC7197}" type="datetimeFigureOut">
              <a:rPr lang="en-US"/>
              <a:pPr>
                <a:defRPr/>
              </a:pPr>
              <a:t>8/22/2014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48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789B1-190D-4402-92CC-05D03FE90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00443-70E3-4048-A82B-6E7E751637A7}" type="datetimeFigureOut">
              <a:rPr lang="en-US"/>
              <a:pPr>
                <a:defRPr/>
              </a:pPr>
              <a:t>8/22/2014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7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1EED5-D56C-4512-B6C4-CDE70E5F2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58426-815D-4024-854B-4A7C2409741A}" type="datetimeFigureOut">
              <a:rPr lang="en-US"/>
              <a:pPr>
                <a:defRPr/>
              </a:pPr>
              <a:t>8/22/2014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67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38F87-9E72-45D3-B4F2-95797724E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A1AE9-C5A6-4289-8D2B-92EA8A994685}" type="datetimeFigureOut">
              <a:rPr lang="en-US"/>
              <a:pPr>
                <a:defRPr/>
              </a:pPr>
              <a:t>8/22/2014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BDCE9-6D12-46EA-B2D9-2765147CE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08860C-A225-4214-AC7E-FF1BEF7C6B7A}" type="datetimeFigureOut">
              <a:rPr lang="en-US"/>
              <a:pPr>
                <a:defRPr/>
              </a:pPr>
              <a:t>8/22/2014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23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BDBF7E1-D5BB-4D69-B638-807BE7A880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29250620-A021-4A70-B50C-7BCD1F1C7825}" type="datetimeFigureOut">
              <a:rPr lang="en-US"/>
              <a:pPr>
                <a:defRPr/>
              </a:pPr>
              <a:t>8/22/2014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westendorfv@michigan.gov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572892">
            <a:off x="4914900" y="2901950"/>
            <a:ext cx="3048000" cy="260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3276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WORKFORCE LONGITUDINAL DATA SYSTEM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256088"/>
            <a:ext cx="6934200" cy="17526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>
                <a:solidFill>
                  <a:schemeClr val="tx1"/>
                </a:solidFill>
              </a:rPr>
              <a:t>Community College </a:t>
            </a:r>
            <a:r>
              <a:rPr lang="en-US" sz="2400" dirty="0" smtClean="0">
                <a:solidFill>
                  <a:schemeClr val="tx1"/>
                </a:solidFill>
              </a:rPr>
              <a:t>Services Group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8-08-14</a:t>
            </a:r>
          </a:p>
        </p:txBody>
      </p:sp>
    </p:spTree>
  </p:cSld>
  <p:clrMapOvr>
    <a:masterClrMapping/>
  </p:clrMapOvr>
  <p:transition spd="slow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MSDS/STARR/NSC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229600" cy="4191000"/>
          </a:xfrm>
        </p:spPr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4400" dirty="0" smtClean="0"/>
              <a:t>5.3 million unique UIC records</a:t>
            </a:r>
          </a:p>
          <a:p>
            <a:pPr marL="640080" lvl="1"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4000" dirty="0" smtClean="0"/>
              <a:t>Early Childhood, Early On, K – 12</a:t>
            </a:r>
          </a:p>
          <a:p>
            <a:pPr marL="640080" lvl="1"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4000" dirty="0" smtClean="0"/>
              <a:t>2002+</a:t>
            </a:r>
          </a:p>
          <a:p>
            <a:pPr marL="640080" lvl="1"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4000" dirty="0" smtClean="0"/>
              <a:t>634,542 unique post-secondary records.  </a:t>
            </a:r>
          </a:p>
          <a:p>
            <a:pPr marL="640080" lvl="1"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4000" dirty="0" smtClean="0"/>
              <a:t>2009+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410200"/>
            <a:ext cx="2514600" cy="116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Matching Process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r>
              <a:rPr lang="en-US" altLang="en-US" sz="4000" smtClean="0"/>
              <a:t>3,077,148 records have been processed with the MSDS system</a:t>
            </a:r>
          </a:p>
          <a:p>
            <a:pPr algn="ctr" eaLnBrk="1" hangingPunct="1"/>
            <a:r>
              <a:rPr lang="en-US" altLang="en-US" sz="4000" smtClean="0"/>
              <a:t> 934,000+ matched through automatic process</a:t>
            </a:r>
          </a:p>
          <a:p>
            <a:pPr algn="ctr" eaLnBrk="1" hangingPunct="1"/>
            <a:endParaRPr lang="en-US" altLang="en-US" sz="2000" smtClean="0"/>
          </a:p>
          <a:p>
            <a:pPr algn="ctr" eaLnBrk="1" hangingPunct="1"/>
            <a:r>
              <a:rPr lang="en-US" altLang="en-US" sz="4000" smtClean="0"/>
              <a:t> 61,000+ needed to be manually assessed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09600" y="117475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Data to Stakeholders</a:t>
            </a:r>
          </a:p>
        </p:txBody>
      </p:sp>
      <p:sp>
        <p:nvSpPr>
          <p:cNvPr id="13315" name="TextBox 3"/>
          <p:cNvSpPr txBox="1">
            <a:spLocks noChangeArrowheads="1"/>
          </p:cNvSpPr>
          <p:nvPr/>
        </p:nvSpPr>
        <p:spPr bwMode="auto">
          <a:xfrm>
            <a:off x="685800" y="1493838"/>
            <a:ext cx="21050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>
                <a:solidFill>
                  <a:schemeClr val="accent1"/>
                </a:solidFill>
              </a:rPr>
              <a:t>What is the ROI…</a:t>
            </a:r>
          </a:p>
        </p:txBody>
      </p:sp>
      <p:pic>
        <p:nvPicPr>
          <p:cNvPr id="13316" name="Picture 3" descr="C:\Documents and Settings\westendorfv\Local Settings\Temporary Internet Files\Content.IE5\18ZKV9UD\MM900178313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0850" y="4946650"/>
            <a:ext cx="6667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4" descr="C:\Documents and Settings\westendorfv\Local Settings\Temporary Internet Files\Content.IE5\18ZKV9UD\MM900178313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638" y="2006600"/>
            <a:ext cx="6667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5" descr="C:\Documents and Settings\westendorfv\Local Settings\Temporary Internet Files\Content.IE5\18ZKV9UD\MM900178313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3538" y="4851400"/>
            <a:ext cx="666750" cy="92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9" name="TextBox 4"/>
          <p:cNvSpPr txBox="1">
            <a:spLocks noChangeArrowheads="1"/>
          </p:cNvSpPr>
          <p:nvPr/>
        </p:nvSpPr>
        <p:spPr bwMode="auto">
          <a:xfrm>
            <a:off x="1295400" y="4449763"/>
            <a:ext cx="2274888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4000">
                <a:solidFill>
                  <a:schemeClr val="accent1"/>
                </a:solidFill>
              </a:rPr>
              <a:t>How many…</a:t>
            </a:r>
          </a:p>
        </p:txBody>
      </p:sp>
      <p:sp>
        <p:nvSpPr>
          <p:cNvPr id="13320" name="TextBox 5"/>
          <p:cNvSpPr txBox="1">
            <a:spLocks noChangeArrowheads="1"/>
          </p:cNvSpPr>
          <p:nvPr/>
        </p:nvSpPr>
        <p:spPr bwMode="auto">
          <a:xfrm>
            <a:off x="5800725" y="4659313"/>
            <a:ext cx="13335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800">
                <a:solidFill>
                  <a:schemeClr val="accent1"/>
                </a:solidFill>
              </a:rPr>
              <a:t>How much…</a:t>
            </a:r>
          </a:p>
        </p:txBody>
      </p:sp>
      <p:sp>
        <p:nvSpPr>
          <p:cNvPr id="13321" name="TextBox 6"/>
          <p:cNvSpPr txBox="1">
            <a:spLocks noChangeArrowheads="1"/>
          </p:cNvSpPr>
          <p:nvPr/>
        </p:nvSpPr>
        <p:spPr bwMode="auto">
          <a:xfrm>
            <a:off x="3570288" y="2339975"/>
            <a:ext cx="1735137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200">
                <a:solidFill>
                  <a:schemeClr val="accent1"/>
                </a:solidFill>
              </a:rPr>
              <a:t>Where should I…</a:t>
            </a:r>
          </a:p>
        </p:txBody>
      </p:sp>
      <p:pic>
        <p:nvPicPr>
          <p:cNvPr id="13322" name="Picture 7" descr="C:\Documents and Settings\westendorfv\Local Settings\Temporary Internet Files\Content.IE5\18ZKV9UD\MM900178313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3263" y="2581275"/>
            <a:ext cx="6667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3" name="TextBox 7"/>
          <p:cNvSpPr txBox="1">
            <a:spLocks noChangeArrowheads="1"/>
          </p:cNvSpPr>
          <p:nvPr/>
        </p:nvSpPr>
        <p:spPr bwMode="auto">
          <a:xfrm>
            <a:off x="6108700" y="1493838"/>
            <a:ext cx="16827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3600">
                <a:solidFill>
                  <a:schemeClr val="accent1"/>
                </a:solidFill>
              </a:rPr>
              <a:t>Does training in…</a:t>
            </a:r>
          </a:p>
        </p:txBody>
      </p:sp>
      <p:pic>
        <p:nvPicPr>
          <p:cNvPr id="13324" name="Picture 6" descr="C:\Documents and Settings\westendorfv\Local Settings\Temporary Internet Files\Content.IE5\18ZKV9UD\MM900178313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675" y="3316288"/>
            <a:ext cx="66675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457200" y="1489075"/>
            <a:ext cx="7772400" cy="2209800"/>
          </a:xfrm>
          <a:prstGeom prst="wedgeRect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339" name="Content Placeholder 1"/>
          <p:cNvSpPr>
            <a:spLocks noGrp="1"/>
          </p:cNvSpPr>
          <p:nvPr>
            <p:ph idx="1"/>
          </p:nvPr>
        </p:nvSpPr>
        <p:spPr>
          <a:xfrm>
            <a:off x="457200" y="1905000"/>
            <a:ext cx="7772400" cy="2133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en-US" sz="4000" smtClean="0"/>
              <a:t>What colleges have graduates that possess the skill sets we need?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798513" y="5181600"/>
            <a:ext cx="77358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fontAlgn="auto" hangingPunct="0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altLang="en-US" sz="46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employers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 flipH="1">
            <a:off x="609600" y="990600"/>
            <a:ext cx="7467600" cy="3200400"/>
          </a:xfrm>
          <a:prstGeom prst="wedgeRect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83" name="Title 1"/>
          <p:cNvSpPr>
            <a:spLocks noGrp="1"/>
          </p:cNvSpPr>
          <p:nvPr>
            <p:ph type="title"/>
          </p:nvPr>
        </p:nvSpPr>
        <p:spPr>
          <a:xfrm>
            <a:off x="609600" y="5181600"/>
            <a:ext cx="7467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 smtClean="0"/>
              <a:t>taxpayers</a:t>
            </a:r>
          </a:p>
        </p:txBody>
      </p:sp>
      <p:sp>
        <p:nvSpPr>
          <p:cNvPr id="20484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467600" cy="2514600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en-US" sz="4000" dirty="0" smtClean="0"/>
              <a:t>Does program/state investment in education increase a participant’s likelihood of employment or degree completion?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ular Callout 1"/>
          <p:cNvSpPr/>
          <p:nvPr/>
        </p:nvSpPr>
        <p:spPr>
          <a:xfrm>
            <a:off x="457200" y="2133600"/>
            <a:ext cx="7620000" cy="2209800"/>
          </a:xfrm>
          <a:prstGeom prst="wedgeRect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07" name="Title 1"/>
          <p:cNvSpPr>
            <a:spLocks noGrp="1"/>
          </p:cNvSpPr>
          <p:nvPr>
            <p:ph type="title"/>
          </p:nvPr>
        </p:nvSpPr>
        <p:spPr>
          <a:xfrm>
            <a:off x="457200" y="51816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b="1" smtClean="0"/>
              <a:t>parents</a:t>
            </a:r>
          </a:p>
        </p:txBody>
      </p:sp>
      <p:sp>
        <p:nvSpPr>
          <p:cNvPr id="21508" name="Content Placeholder 2"/>
          <p:cNvSpPr>
            <a:spLocks noGrp="1"/>
          </p:cNvSpPr>
          <p:nvPr>
            <p:ph idx="1"/>
          </p:nvPr>
        </p:nvSpPr>
        <p:spPr>
          <a:xfrm>
            <a:off x="381000" y="2122488"/>
            <a:ext cx="7772400" cy="2209800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en-US" sz="4000" dirty="0" smtClean="0"/>
              <a:t>What college has the highest employment/wages for graduates with a forensic science degree?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flipH="1">
            <a:off x="577850" y="3048000"/>
            <a:ext cx="7499350" cy="2133600"/>
          </a:xfrm>
          <a:prstGeom prst="wedgeRect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ectangular Callout 1"/>
          <p:cNvSpPr/>
          <p:nvPr/>
        </p:nvSpPr>
        <p:spPr>
          <a:xfrm>
            <a:off x="577850" y="762000"/>
            <a:ext cx="7499350" cy="1600200"/>
          </a:xfrm>
          <a:prstGeom prst="wedgeRect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2" name="Title 1"/>
          <p:cNvSpPr>
            <a:spLocks noGrp="1"/>
          </p:cNvSpPr>
          <p:nvPr>
            <p:ph type="title"/>
          </p:nvPr>
        </p:nvSpPr>
        <p:spPr>
          <a:xfrm>
            <a:off x="587375" y="53340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b="1" dirty="0" smtClean="0"/>
              <a:t>academia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93725" y="914400"/>
            <a:ext cx="7499350" cy="434340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en-US" sz="3600" dirty="0" smtClean="0"/>
              <a:t>How many Bachelor degrees are obtained in Agriculture?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en-US" sz="3600" dirty="0" smtClean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en-US" sz="3600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en-US" sz="3600" dirty="0" smtClean="0"/>
              <a:t>How many high school dropouts go on to obtain a higher degree?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flipH="1">
            <a:off x="609600" y="3505200"/>
            <a:ext cx="7696200" cy="1981200"/>
          </a:xfrm>
          <a:prstGeom prst="wedgeRect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ectangular Callout 1"/>
          <p:cNvSpPr/>
          <p:nvPr/>
        </p:nvSpPr>
        <p:spPr>
          <a:xfrm>
            <a:off x="609600" y="990600"/>
            <a:ext cx="7696200" cy="2133600"/>
          </a:xfrm>
          <a:prstGeom prst="wedgeRect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556" name="Title 1"/>
          <p:cNvSpPr>
            <a:spLocks noGrp="1"/>
          </p:cNvSpPr>
          <p:nvPr>
            <p:ph type="title"/>
          </p:nvPr>
        </p:nvSpPr>
        <p:spPr>
          <a:xfrm>
            <a:off x="617538" y="5486400"/>
            <a:ext cx="7688262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b="1" dirty="0" smtClean="0"/>
              <a:t>policymakers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7848600" cy="4906963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en-US" sz="3600" dirty="0" smtClean="0"/>
              <a:t>What programs and focus are the most successful in terms of degree and employment attainment?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en-US" sz="3600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en-US" sz="3600" dirty="0" smtClean="0"/>
              <a:t>What impact does receiving state assistance have on obtaining post-secondary degrees?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flipH="1">
            <a:off x="614363" y="3048000"/>
            <a:ext cx="7386637" cy="2236788"/>
          </a:xfrm>
          <a:prstGeom prst="wedgeRect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ectangular Callout 1"/>
          <p:cNvSpPr/>
          <p:nvPr/>
        </p:nvSpPr>
        <p:spPr>
          <a:xfrm>
            <a:off x="609600" y="533400"/>
            <a:ext cx="7391400" cy="1981200"/>
          </a:xfrm>
          <a:prstGeom prst="wedgeRect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80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b="1" dirty="0" smtClean="0"/>
              <a:t>students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593725" y="762000"/>
            <a:ext cx="7407275" cy="4222750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en-US" sz="3600" dirty="0" smtClean="0"/>
              <a:t>How much money can I make with a welding certificate in Wayne County or Ingham County?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en-US" sz="3600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en-US" sz="3600" dirty="0" smtClean="0"/>
              <a:t>What is the average amount of time between graduation and getting hired for graduates in my field?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ular Callout 2"/>
          <p:cNvSpPr/>
          <p:nvPr/>
        </p:nvSpPr>
        <p:spPr>
          <a:xfrm flipH="1">
            <a:off x="304800" y="3048000"/>
            <a:ext cx="7772400" cy="1905000"/>
          </a:xfrm>
          <a:prstGeom prst="wedgeRectCallout">
            <a:avLst>
              <a:gd name="adj1" fmla="val -21309"/>
              <a:gd name="adj2" fmla="val 73864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Rectangular Callout 1"/>
          <p:cNvSpPr/>
          <p:nvPr/>
        </p:nvSpPr>
        <p:spPr>
          <a:xfrm>
            <a:off x="304800" y="762000"/>
            <a:ext cx="7772400" cy="1600200"/>
          </a:xfrm>
          <a:prstGeom prst="wedgeRect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604" name="Title 1"/>
          <p:cNvSpPr>
            <a:spLocks noGrp="1"/>
          </p:cNvSpPr>
          <p:nvPr>
            <p:ph type="title"/>
          </p:nvPr>
        </p:nvSpPr>
        <p:spPr>
          <a:xfrm>
            <a:off x="457200" y="53340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400" b="1" dirty="0" smtClean="0"/>
              <a:t>teachers</a:t>
            </a:r>
          </a:p>
        </p:txBody>
      </p:sp>
      <p:sp>
        <p:nvSpPr>
          <p:cNvPr id="25605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7848600" cy="4495800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en-US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en-US" sz="4000" dirty="0" smtClean="0"/>
              <a:t>Where should I steer students who are interested in science fields?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en-US" sz="3200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en-US" sz="3200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en-US" sz="4000" dirty="0" smtClean="0"/>
              <a:t>How can my students compare employment expectations for their interests?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History</a:t>
            </a:r>
          </a:p>
        </p:txBody>
      </p:sp>
      <p:pic>
        <p:nvPicPr>
          <p:cNvPr id="307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1828800"/>
            <a:ext cx="4953000" cy="33639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In Process…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04800" y="2454275"/>
            <a:ext cx="7772400" cy="12954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Defining data needed to answer Core Questions with 40+ tables </a:t>
            </a:r>
          </a:p>
        </p:txBody>
      </p:sp>
      <p:pic>
        <p:nvPicPr>
          <p:cNvPr id="21508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0010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3" y="3551238"/>
            <a:ext cx="2895600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33388" y="5105400"/>
            <a:ext cx="7643812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/>
            </a:pPr>
            <a:r>
              <a:rPr lang="en-US" sz="3200" dirty="0">
                <a:latin typeface="+mn-lt"/>
              </a:rPr>
              <a:t>Developing master file with data elements linking OSMIS systems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3581400"/>
            <a:ext cx="406558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Box 7"/>
          <p:cNvSpPr txBox="1">
            <a:spLocks noChangeArrowheads="1"/>
          </p:cNvSpPr>
          <p:nvPr/>
        </p:nvSpPr>
        <p:spPr bwMode="auto">
          <a:xfrm>
            <a:off x="400050" y="4813300"/>
            <a:ext cx="77724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US" altLang="en-US" sz="3200"/>
              <a:t>Constructing white papers to answer the grant questions and compare our results to state averages</a:t>
            </a:r>
          </a:p>
        </p:txBody>
      </p:sp>
      <p:sp>
        <p:nvSpPr>
          <p:cNvPr id="22532" name="TextBox 1"/>
          <p:cNvSpPr txBox="1">
            <a:spLocks noChangeArrowheads="1"/>
          </p:cNvSpPr>
          <p:nvPr/>
        </p:nvSpPr>
        <p:spPr bwMode="auto">
          <a:xfrm>
            <a:off x="400050" y="1665288"/>
            <a:ext cx="7772400" cy="15700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</a:pPr>
            <a:r>
              <a:rPr lang="en-US" altLang="en-US" sz="3200"/>
              <a:t>Creating </a:t>
            </a:r>
            <a:r>
              <a:rPr lang="en-US" altLang="en-US" sz="3200">
                <a:solidFill>
                  <a:srgbClr val="FF0000"/>
                </a:solidFill>
              </a:rPr>
              <a:t>interactive tables </a:t>
            </a:r>
            <a:r>
              <a:rPr lang="en-US" altLang="en-US" sz="3200"/>
              <a:t>on the Workforce tab of the MI School Data portal. </a:t>
            </a:r>
          </a:p>
        </p:txBody>
      </p:sp>
      <p:pic>
        <p:nvPicPr>
          <p:cNvPr id="22533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228600"/>
            <a:ext cx="77724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WLDS Next Steps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800600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Michigan Dept. of Education – CEPI to capture career and technical education (CTE) data</a:t>
            </a:r>
          </a:p>
          <a:p>
            <a:pPr eaLnBrk="1" hangingPunct="1"/>
            <a:r>
              <a:rPr lang="en-US" altLang="en-US" sz="4000" smtClean="0"/>
              <a:t>GED – OSMIS to expand secondary completion information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620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University of Michigan Study</a:t>
            </a:r>
            <a:br>
              <a:rPr lang="en-US" altLang="en-US" dirty="0" smtClean="0"/>
            </a:br>
            <a:r>
              <a:rPr lang="en-US" altLang="en-US" dirty="0" smtClean="0"/>
              <a:t>2011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7620000" cy="5186363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Objective:</a:t>
            </a:r>
          </a:p>
          <a:p>
            <a:pPr marL="411163" lvl="1" indent="0" eaLnBrk="1" hangingPunct="1">
              <a:buFont typeface="Arial" charset="0"/>
              <a:buNone/>
            </a:pPr>
            <a:r>
              <a:rPr lang="en-US" altLang="en-US" sz="3800" smtClean="0"/>
              <a:t>To estimate economic returns in terms of employment and earnings on programs offered at community colleges.</a:t>
            </a:r>
          </a:p>
        </p:txBody>
      </p:sp>
      <p:pic>
        <p:nvPicPr>
          <p:cNvPr id="24580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7963" y="5281613"/>
            <a:ext cx="237807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772400" cy="4800600"/>
          </a:xfrm>
        </p:spPr>
        <p:txBody>
          <a:bodyPr/>
          <a:lstStyle/>
          <a:p>
            <a:pPr marL="114300" indent="0">
              <a:buFont typeface="Arial" charset="0"/>
              <a:buNone/>
            </a:pPr>
            <a:r>
              <a:rPr lang="en-US" altLang="en-US" sz="3800" smtClean="0"/>
              <a:t>Provided aggregated outcome data (Wage Record and UIA records) to Macomb, Jackson, Lake Michigan, Washtenaw, and Oakland community colleges for their graduates.</a:t>
            </a:r>
          </a:p>
          <a:p>
            <a:pPr marL="114300" indent="0">
              <a:buFont typeface="Arial" charset="0"/>
              <a:buNone/>
            </a:pPr>
            <a:endParaRPr lang="en-US" altLang="en-US" sz="1400" smtClean="0"/>
          </a:p>
          <a:p>
            <a:pPr lvl="1"/>
            <a:r>
              <a:rPr lang="en-US" altLang="en-US" sz="3600" smtClean="0"/>
              <a:t>2014 Proposal- expand to all community colleges</a:t>
            </a:r>
            <a:endParaRPr lang="en-US" altLang="en-US" smtClean="0"/>
          </a:p>
        </p:txBody>
      </p:sp>
      <p:pic>
        <p:nvPicPr>
          <p:cNvPr id="2560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249863"/>
            <a:ext cx="2378075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Population Expansion</a:t>
            </a:r>
            <a:endParaRPr lang="en-US" dirty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790575" y="1981200"/>
            <a:ext cx="6553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A9A57C"/>
              </a:buClr>
              <a:buFont typeface="Arial" charset="0"/>
              <a:buChar char="•"/>
              <a:defRPr/>
            </a:pPr>
            <a:r>
              <a:rPr lang="en-US" altLang="en-US" sz="4000" dirty="0" smtClean="0">
                <a:solidFill>
                  <a:srgbClr val="2F2B20"/>
                </a:solidFill>
              </a:rPr>
              <a:t>Secretary of State –</a:t>
            </a:r>
          </a:p>
          <a:p>
            <a:pPr marL="114300" indent="0" eaLnBrk="1" hangingPunct="1">
              <a:spcBef>
                <a:spcPct val="20000"/>
              </a:spcBef>
              <a:buClr>
                <a:srgbClr val="A9A57C"/>
              </a:buClr>
              <a:defRPr/>
            </a:pPr>
            <a:r>
              <a:rPr lang="en-US" altLang="en-US" sz="4000" dirty="0" smtClean="0">
                <a:solidFill>
                  <a:srgbClr val="2F2B20"/>
                </a:solidFill>
              </a:rPr>
              <a:t>(Proposed) connect wage record to education data without attachment to workforce.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838200" y="1752600"/>
            <a:ext cx="7086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6600" dirty="0" smtClean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865438"/>
            <a:ext cx="8229600" cy="3992562"/>
          </a:xfrm>
        </p:spPr>
        <p:txBody>
          <a:bodyPr rtlCol="0">
            <a:normAutofit fontScale="47500" lnSpcReduction="20000"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400" b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400" b="1" dirty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400" b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400" b="1" dirty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400" b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400" b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400" b="1" dirty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400" b="1" dirty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400" b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1400" b="1" dirty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2500" b="1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800" dirty="0"/>
              <a:t>Jeni Spaulding,  Departmental Analyst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800" dirty="0"/>
              <a:t>Vern Westendorf, WLDS Manager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800" dirty="0"/>
              <a:t>Workforce Development Agency, State of Michigan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800" dirty="0"/>
              <a:t>Victor Office Center  |  201 N. Washington Square, 5th Floor  |  </a:t>
            </a:r>
            <a:endParaRPr lang="en-US" sz="3800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800" dirty="0" smtClean="0"/>
              <a:t>Lansing</a:t>
            </a:r>
            <a:r>
              <a:rPr lang="en-US" sz="3800" dirty="0"/>
              <a:t>, MI 48913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800" dirty="0"/>
              <a:t>Phone: 517-335-1543  |  Fax: 517-241-8217  |  </a:t>
            </a:r>
            <a:endParaRPr lang="en-US" sz="3800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800" dirty="0" smtClean="0">
                <a:hlinkClick r:id="rId3"/>
              </a:rPr>
              <a:t>westendorfv@michigan.gov</a:t>
            </a:r>
            <a:r>
              <a:rPr lang="en-US" sz="3800" dirty="0" smtClean="0"/>
              <a:t>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3800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900" cap="all" spc="-60" dirty="0" smtClean="0">
                <a:cs typeface="Calibri" panose="020F0502020204030204" pitchFamily="34" charset="0"/>
              </a:rPr>
              <a:t>SLDS</a:t>
            </a:r>
            <a:r>
              <a:rPr lang="en-US" altLang="en-US" cap="all" spc="-60" dirty="0" smtClean="0">
                <a:cs typeface="Calibri" panose="020F0502020204030204" pitchFamily="34" charset="0"/>
              </a:rPr>
              <a:t/>
            </a:r>
            <a:br>
              <a:rPr lang="en-US" altLang="en-US" cap="all" spc="-60" dirty="0" smtClean="0">
                <a:cs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1481138"/>
            <a:ext cx="7772400" cy="4525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3600" dirty="0" smtClean="0">
                <a:cs typeface="Calibri" panose="020F0502020204030204" pitchFamily="34" charset="0"/>
              </a:rPr>
              <a:t>Longitudinal Data System grants were awarded by the US Department of Education to Michigan in 2005 and 2009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3600" dirty="0" smtClean="0">
                <a:cs typeface="Calibri" panose="020F0502020204030204" pitchFamily="34" charset="0"/>
              </a:rPr>
              <a:t>Designed to link pre-K - 12 student records with higher education.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altLang="en-US" dirty="0" smtClean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329238"/>
            <a:ext cx="2971800" cy="138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900" cap="all" spc="-60" dirty="0" smtClean="0">
                <a:cs typeface="Calibri" panose="020F0502020204030204" pitchFamily="34" charset="0"/>
              </a:rPr>
              <a:t>WLDS</a:t>
            </a:r>
            <a:r>
              <a:rPr lang="en-US" altLang="en-US" cap="all" spc="-60" dirty="0" smtClean="0">
                <a:cs typeface="Calibri" panose="020F0502020204030204" pitchFamily="34" charset="0"/>
              </a:rPr>
              <a:t/>
            </a:r>
            <a:br>
              <a:rPr lang="en-US" altLang="en-US" cap="all" spc="-60" dirty="0" smtClean="0">
                <a:cs typeface="Calibri" panose="020F0502020204030204" pitchFamily="34" charset="0"/>
              </a:rPr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1243013"/>
            <a:ext cx="7467600" cy="40941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4000" dirty="0"/>
              <a:t>The US Department of Labor awarded a Workforce Data Quality Initiative grant to Michigan for 2012-2015</a:t>
            </a:r>
          </a:p>
          <a:p>
            <a:pPr>
              <a:defRPr/>
            </a:pPr>
            <a:endParaRPr lang="en-US" sz="2000" dirty="0"/>
          </a:p>
          <a:p>
            <a:pPr marL="571500" indent="-571500">
              <a:buFont typeface="Arial" panose="020B0604020202020204" pitchFamily="34" charset="0"/>
              <a:buChar char="•"/>
              <a:defRPr/>
            </a:pPr>
            <a:r>
              <a:rPr lang="en-US" sz="4000" dirty="0"/>
              <a:t>Designed to integrate workforce data with the LDS.</a:t>
            </a:r>
          </a:p>
        </p:txBody>
      </p:sp>
      <p:pic>
        <p:nvPicPr>
          <p:cNvPr id="512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370513"/>
            <a:ext cx="3902075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28600"/>
            <a:ext cx="8537575" cy="60594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Grant Goals</a:t>
            </a:r>
          </a:p>
        </p:txBody>
      </p:sp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3" y="1600200"/>
            <a:ext cx="8386762" cy="458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Our Mission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7620000" cy="48006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4000" dirty="0" smtClean="0"/>
              <a:t>Create partnerships with other state agencies to integrate data sharing.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4000" dirty="0" smtClean="0"/>
              <a:t>Develop data exchange technologies and capabilities.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4000" dirty="0" smtClean="0"/>
              <a:t>Ensure participant anonymity and privacy protection.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4000" dirty="0" smtClean="0"/>
              <a:t>Detail system fields to integrate information for data processing.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17525" y="-115888"/>
            <a:ext cx="7620000" cy="1143001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Linking WLDS and SLDS</a:t>
            </a:r>
          </a:p>
        </p:txBody>
      </p:sp>
      <p:sp>
        <p:nvSpPr>
          <p:cNvPr id="11" name="Freeform 10"/>
          <p:cNvSpPr/>
          <p:nvPr/>
        </p:nvSpPr>
        <p:spPr>
          <a:xfrm>
            <a:off x="3686175" y="1027113"/>
            <a:ext cx="1524000" cy="1312862"/>
          </a:xfrm>
          <a:custGeom>
            <a:avLst/>
            <a:gdLst>
              <a:gd name="connsiteX0" fmla="*/ 0 w 1524006"/>
              <a:gd name="connsiteY0" fmla="*/ 218640 h 1311812"/>
              <a:gd name="connsiteX1" fmla="*/ 218640 w 1524006"/>
              <a:gd name="connsiteY1" fmla="*/ 0 h 1311812"/>
              <a:gd name="connsiteX2" fmla="*/ 1305366 w 1524006"/>
              <a:gd name="connsiteY2" fmla="*/ 0 h 1311812"/>
              <a:gd name="connsiteX3" fmla="*/ 1524006 w 1524006"/>
              <a:gd name="connsiteY3" fmla="*/ 218640 h 1311812"/>
              <a:gd name="connsiteX4" fmla="*/ 1524006 w 1524006"/>
              <a:gd name="connsiteY4" fmla="*/ 1093172 h 1311812"/>
              <a:gd name="connsiteX5" fmla="*/ 1305366 w 1524006"/>
              <a:gd name="connsiteY5" fmla="*/ 1311812 h 1311812"/>
              <a:gd name="connsiteX6" fmla="*/ 218640 w 1524006"/>
              <a:gd name="connsiteY6" fmla="*/ 1311812 h 1311812"/>
              <a:gd name="connsiteX7" fmla="*/ 0 w 1524006"/>
              <a:gd name="connsiteY7" fmla="*/ 1093172 h 1311812"/>
              <a:gd name="connsiteX8" fmla="*/ 0 w 1524006"/>
              <a:gd name="connsiteY8" fmla="*/ 218640 h 1311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24006" h="1311812">
                <a:moveTo>
                  <a:pt x="0" y="218640"/>
                </a:moveTo>
                <a:cubicBezTo>
                  <a:pt x="0" y="97888"/>
                  <a:pt x="97888" y="0"/>
                  <a:pt x="218640" y="0"/>
                </a:cubicBezTo>
                <a:lnTo>
                  <a:pt x="1305366" y="0"/>
                </a:lnTo>
                <a:cubicBezTo>
                  <a:pt x="1426118" y="0"/>
                  <a:pt x="1524006" y="97888"/>
                  <a:pt x="1524006" y="218640"/>
                </a:cubicBezTo>
                <a:lnTo>
                  <a:pt x="1524006" y="1093172"/>
                </a:lnTo>
                <a:cubicBezTo>
                  <a:pt x="1524006" y="1213924"/>
                  <a:pt x="1426118" y="1311812"/>
                  <a:pt x="1305366" y="1311812"/>
                </a:cubicBezTo>
                <a:lnTo>
                  <a:pt x="218640" y="1311812"/>
                </a:lnTo>
                <a:cubicBezTo>
                  <a:pt x="97888" y="1311812"/>
                  <a:pt x="0" y="1213924"/>
                  <a:pt x="0" y="1093172"/>
                </a:cubicBezTo>
                <a:lnTo>
                  <a:pt x="0" y="21864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32617" tIns="132617" rIns="132617" bIns="132617" spcCol="127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Workforce Investment Act Records</a:t>
            </a:r>
          </a:p>
        </p:txBody>
      </p:sp>
      <p:sp>
        <p:nvSpPr>
          <p:cNvPr id="14" name="Freeform 13"/>
          <p:cNvSpPr/>
          <p:nvPr/>
        </p:nvSpPr>
        <p:spPr>
          <a:xfrm>
            <a:off x="5422900" y="1684338"/>
            <a:ext cx="1736725" cy="1385887"/>
          </a:xfrm>
          <a:custGeom>
            <a:avLst/>
            <a:gdLst>
              <a:gd name="connsiteX0" fmla="*/ 0 w 1891554"/>
              <a:gd name="connsiteY0" fmla="*/ 231158 h 1386921"/>
              <a:gd name="connsiteX1" fmla="*/ 231158 w 1891554"/>
              <a:gd name="connsiteY1" fmla="*/ 0 h 1386921"/>
              <a:gd name="connsiteX2" fmla="*/ 1660396 w 1891554"/>
              <a:gd name="connsiteY2" fmla="*/ 0 h 1386921"/>
              <a:gd name="connsiteX3" fmla="*/ 1891554 w 1891554"/>
              <a:gd name="connsiteY3" fmla="*/ 231158 h 1386921"/>
              <a:gd name="connsiteX4" fmla="*/ 1891554 w 1891554"/>
              <a:gd name="connsiteY4" fmla="*/ 1155763 h 1386921"/>
              <a:gd name="connsiteX5" fmla="*/ 1660396 w 1891554"/>
              <a:gd name="connsiteY5" fmla="*/ 1386921 h 1386921"/>
              <a:gd name="connsiteX6" fmla="*/ 231158 w 1891554"/>
              <a:gd name="connsiteY6" fmla="*/ 1386921 h 1386921"/>
              <a:gd name="connsiteX7" fmla="*/ 0 w 1891554"/>
              <a:gd name="connsiteY7" fmla="*/ 1155763 h 1386921"/>
              <a:gd name="connsiteX8" fmla="*/ 0 w 1891554"/>
              <a:gd name="connsiteY8" fmla="*/ 231158 h 1386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91554" h="1386921">
                <a:moveTo>
                  <a:pt x="0" y="231158"/>
                </a:moveTo>
                <a:cubicBezTo>
                  <a:pt x="0" y="103493"/>
                  <a:pt x="103493" y="0"/>
                  <a:pt x="231158" y="0"/>
                </a:cubicBezTo>
                <a:lnTo>
                  <a:pt x="1660396" y="0"/>
                </a:lnTo>
                <a:cubicBezTo>
                  <a:pt x="1788061" y="0"/>
                  <a:pt x="1891554" y="103493"/>
                  <a:pt x="1891554" y="231158"/>
                </a:cubicBezTo>
                <a:lnTo>
                  <a:pt x="1891554" y="1155763"/>
                </a:lnTo>
                <a:cubicBezTo>
                  <a:pt x="1891554" y="1283428"/>
                  <a:pt x="1788061" y="1386921"/>
                  <a:pt x="1660396" y="1386921"/>
                </a:cubicBezTo>
                <a:lnTo>
                  <a:pt x="231158" y="1386921"/>
                </a:lnTo>
                <a:cubicBezTo>
                  <a:pt x="103493" y="1386921"/>
                  <a:pt x="0" y="1283428"/>
                  <a:pt x="0" y="1155763"/>
                </a:cubicBezTo>
                <a:lnTo>
                  <a:pt x="0" y="231158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36284" tIns="136284" rIns="136284" bIns="136284" spcCol="127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Unemployment Wage Records</a:t>
            </a:r>
          </a:p>
        </p:txBody>
      </p:sp>
      <p:sp>
        <p:nvSpPr>
          <p:cNvPr id="16" name="Freeform 15"/>
          <p:cNvSpPr/>
          <p:nvPr/>
        </p:nvSpPr>
        <p:spPr>
          <a:xfrm>
            <a:off x="5408613" y="3554413"/>
            <a:ext cx="1871662" cy="1287462"/>
          </a:xfrm>
          <a:custGeom>
            <a:avLst/>
            <a:gdLst>
              <a:gd name="connsiteX0" fmla="*/ 0 w 1981200"/>
              <a:gd name="connsiteY0" fmla="*/ 214750 h 1288474"/>
              <a:gd name="connsiteX1" fmla="*/ 214750 w 1981200"/>
              <a:gd name="connsiteY1" fmla="*/ 0 h 1288474"/>
              <a:gd name="connsiteX2" fmla="*/ 1766450 w 1981200"/>
              <a:gd name="connsiteY2" fmla="*/ 0 h 1288474"/>
              <a:gd name="connsiteX3" fmla="*/ 1981200 w 1981200"/>
              <a:gd name="connsiteY3" fmla="*/ 214750 h 1288474"/>
              <a:gd name="connsiteX4" fmla="*/ 1981200 w 1981200"/>
              <a:gd name="connsiteY4" fmla="*/ 1073724 h 1288474"/>
              <a:gd name="connsiteX5" fmla="*/ 1766450 w 1981200"/>
              <a:gd name="connsiteY5" fmla="*/ 1288474 h 1288474"/>
              <a:gd name="connsiteX6" fmla="*/ 214750 w 1981200"/>
              <a:gd name="connsiteY6" fmla="*/ 1288474 h 1288474"/>
              <a:gd name="connsiteX7" fmla="*/ 0 w 1981200"/>
              <a:gd name="connsiteY7" fmla="*/ 1073724 h 1288474"/>
              <a:gd name="connsiteX8" fmla="*/ 0 w 1981200"/>
              <a:gd name="connsiteY8" fmla="*/ 214750 h 128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81200" h="1288474">
                <a:moveTo>
                  <a:pt x="0" y="214750"/>
                </a:moveTo>
                <a:cubicBezTo>
                  <a:pt x="0" y="96147"/>
                  <a:pt x="96147" y="0"/>
                  <a:pt x="214750" y="0"/>
                </a:cubicBezTo>
                <a:lnTo>
                  <a:pt x="1766450" y="0"/>
                </a:lnTo>
                <a:cubicBezTo>
                  <a:pt x="1885053" y="0"/>
                  <a:pt x="1981200" y="96147"/>
                  <a:pt x="1981200" y="214750"/>
                </a:cubicBezTo>
                <a:lnTo>
                  <a:pt x="1981200" y="1073724"/>
                </a:lnTo>
                <a:cubicBezTo>
                  <a:pt x="1981200" y="1192327"/>
                  <a:pt x="1885053" y="1288474"/>
                  <a:pt x="1766450" y="1288474"/>
                </a:cubicBezTo>
                <a:lnTo>
                  <a:pt x="214750" y="1288474"/>
                </a:lnTo>
                <a:cubicBezTo>
                  <a:pt x="96147" y="1288474"/>
                  <a:pt x="0" y="1192327"/>
                  <a:pt x="0" y="1073724"/>
                </a:cubicBezTo>
                <a:lnTo>
                  <a:pt x="0" y="21475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31478" tIns="131478" rIns="131478" bIns="131478" spcCol="127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Unemployment Benefit Records</a:t>
            </a:r>
          </a:p>
        </p:txBody>
      </p:sp>
      <p:sp>
        <p:nvSpPr>
          <p:cNvPr id="18" name="Freeform 17"/>
          <p:cNvSpPr/>
          <p:nvPr/>
        </p:nvSpPr>
        <p:spPr>
          <a:xfrm>
            <a:off x="4687888" y="5181600"/>
            <a:ext cx="1671637" cy="1389063"/>
          </a:xfrm>
          <a:custGeom>
            <a:avLst/>
            <a:gdLst>
              <a:gd name="connsiteX0" fmla="*/ 0 w 1768908"/>
              <a:gd name="connsiteY0" fmla="*/ 223412 h 1340447"/>
              <a:gd name="connsiteX1" fmla="*/ 223412 w 1768908"/>
              <a:gd name="connsiteY1" fmla="*/ 0 h 1340447"/>
              <a:gd name="connsiteX2" fmla="*/ 1545496 w 1768908"/>
              <a:gd name="connsiteY2" fmla="*/ 0 h 1340447"/>
              <a:gd name="connsiteX3" fmla="*/ 1768908 w 1768908"/>
              <a:gd name="connsiteY3" fmla="*/ 223412 h 1340447"/>
              <a:gd name="connsiteX4" fmla="*/ 1768908 w 1768908"/>
              <a:gd name="connsiteY4" fmla="*/ 1117035 h 1340447"/>
              <a:gd name="connsiteX5" fmla="*/ 1545496 w 1768908"/>
              <a:gd name="connsiteY5" fmla="*/ 1340447 h 1340447"/>
              <a:gd name="connsiteX6" fmla="*/ 223412 w 1768908"/>
              <a:gd name="connsiteY6" fmla="*/ 1340447 h 1340447"/>
              <a:gd name="connsiteX7" fmla="*/ 0 w 1768908"/>
              <a:gd name="connsiteY7" fmla="*/ 1117035 h 1340447"/>
              <a:gd name="connsiteX8" fmla="*/ 0 w 1768908"/>
              <a:gd name="connsiteY8" fmla="*/ 223412 h 1340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68908" h="1340447">
                <a:moveTo>
                  <a:pt x="0" y="223412"/>
                </a:moveTo>
                <a:cubicBezTo>
                  <a:pt x="0" y="100025"/>
                  <a:pt x="100025" y="0"/>
                  <a:pt x="223412" y="0"/>
                </a:cubicBezTo>
                <a:lnTo>
                  <a:pt x="1545496" y="0"/>
                </a:lnTo>
                <a:cubicBezTo>
                  <a:pt x="1668883" y="0"/>
                  <a:pt x="1768908" y="100025"/>
                  <a:pt x="1768908" y="223412"/>
                </a:cubicBezTo>
                <a:lnTo>
                  <a:pt x="1768908" y="1117035"/>
                </a:lnTo>
                <a:cubicBezTo>
                  <a:pt x="1768908" y="1240422"/>
                  <a:pt x="1668883" y="1340447"/>
                  <a:pt x="1545496" y="1340447"/>
                </a:cubicBezTo>
                <a:lnTo>
                  <a:pt x="223412" y="1340447"/>
                </a:lnTo>
                <a:cubicBezTo>
                  <a:pt x="100025" y="1340447"/>
                  <a:pt x="0" y="1240422"/>
                  <a:pt x="0" y="1117035"/>
                </a:cubicBezTo>
                <a:lnTo>
                  <a:pt x="0" y="22341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34015" tIns="134015" rIns="134015" bIns="134015" spcCol="127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Adult Basic Education Records</a:t>
            </a:r>
          </a:p>
        </p:txBody>
      </p:sp>
      <p:sp>
        <p:nvSpPr>
          <p:cNvPr id="20" name="Freeform 19"/>
          <p:cNvSpPr/>
          <p:nvPr/>
        </p:nvSpPr>
        <p:spPr>
          <a:xfrm>
            <a:off x="2747963" y="5189538"/>
            <a:ext cx="1716087" cy="1389062"/>
          </a:xfrm>
          <a:custGeom>
            <a:avLst/>
            <a:gdLst>
              <a:gd name="connsiteX0" fmla="*/ 0 w 1716544"/>
              <a:gd name="connsiteY0" fmla="*/ 231546 h 1389249"/>
              <a:gd name="connsiteX1" fmla="*/ 231546 w 1716544"/>
              <a:gd name="connsiteY1" fmla="*/ 0 h 1389249"/>
              <a:gd name="connsiteX2" fmla="*/ 1484998 w 1716544"/>
              <a:gd name="connsiteY2" fmla="*/ 0 h 1389249"/>
              <a:gd name="connsiteX3" fmla="*/ 1716544 w 1716544"/>
              <a:gd name="connsiteY3" fmla="*/ 231546 h 1389249"/>
              <a:gd name="connsiteX4" fmla="*/ 1716544 w 1716544"/>
              <a:gd name="connsiteY4" fmla="*/ 1157703 h 1389249"/>
              <a:gd name="connsiteX5" fmla="*/ 1484998 w 1716544"/>
              <a:gd name="connsiteY5" fmla="*/ 1389249 h 1389249"/>
              <a:gd name="connsiteX6" fmla="*/ 231546 w 1716544"/>
              <a:gd name="connsiteY6" fmla="*/ 1389249 h 1389249"/>
              <a:gd name="connsiteX7" fmla="*/ 0 w 1716544"/>
              <a:gd name="connsiteY7" fmla="*/ 1157703 h 1389249"/>
              <a:gd name="connsiteX8" fmla="*/ 0 w 1716544"/>
              <a:gd name="connsiteY8" fmla="*/ 231546 h 13892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6544" h="1389249">
                <a:moveTo>
                  <a:pt x="0" y="231546"/>
                </a:moveTo>
                <a:cubicBezTo>
                  <a:pt x="0" y="103667"/>
                  <a:pt x="103667" y="0"/>
                  <a:pt x="231546" y="0"/>
                </a:cubicBezTo>
                <a:lnTo>
                  <a:pt x="1484998" y="0"/>
                </a:lnTo>
                <a:cubicBezTo>
                  <a:pt x="1612877" y="0"/>
                  <a:pt x="1716544" y="103667"/>
                  <a:pt x="1716544" y="231546"/>
                </a:cubicBezTo>
                <a:lnTo>
                  <a:pt x="1716544" y="1157703"/>
                </a:lnTo>
                <a:cubicBezTo>
                  <a:pt x="1716544" y="1285582"/>
                  <a:pt x="1612877" y="1389249"/>
                  <a:pt x="1484998" y="1389249"/>
                </a:cubicBezTo>
                <a:lnTo>
                  <a:pt x="231546" y="1389249"/>
                </a:lnTo>
                <a:cubicBezTo>
                  <a:pt x="103667" y="1389249"/>
                  <a:pt x="0" y="1285582"/>
                  <a:pt x="0" y="1157703"/>
                </a:cubicBezTo>
                <a:lnTo>
                  <a:pt x="0" y="231546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36398" tIns="136398" rIns="136398" bIns="136398" spcCol="127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TANF and SNAP Work Participation Records	</a:t>
            </a:r>
          </a:p>
        </p:txBody>
      </p:sp>
      <p:sp>
        <p:nvSpPr>
          <p:cNvPr id="21" name="Freeform 20"/>
          <p:cNvSpPr/>
          <p:nvPr/>
        </p:nvSpPr>
        <p:spPr>
          <a:xfrm>
            <a:off x="2197100" y="4086225"/>
            <a:ext cx="4259263" cy="425926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14502" y="867332"/>
                </a:moveTo>
                <a:arcTo wR="2129787" hR="2129787" stAng="12981191" swAng="367326"/>
              </a:path>
            </a:pathLst>
          </a:custGeom>
          <a:noFill/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Freeform 21"/>
          <p:cNvSpPr/>
          <p:nvPr/>
        </p:nvSpPr>
        <p:spPr>
          <a:xfrm>
            <a:off x="1581150" y="3608388"/>
            <a:ext cx="1863725" cy="1289050"/>
          </a:xfrm>
          <a:custGeom>
            <a:avLst/>
            <a:gdLst>
              <a:gd name="connsiteX0" fmla="*/ 0 w 1862790"/>
              <a:gd name="connsiteY0" fmla="*/ 181630 h 1089759"/>
              <a:gd name="connsiteX1" fmla="*/ 181630 w 1862790"/>
              <a:gd name="connsiteY1" fmla="*/ 0 h 1089759"/>
              <a:gd name="connsiteX2" fmla="*/ 1681160 w 1862790"/>
              <a:gd name="connsiteY2" fmla="*/ 0 h 1089759"/>
              <a:gd name="connsiteX3" fmla="*/ 1862790 w 1862790"/>
              <a:gd name="connsiteY3" fmla="*/ 181630 h 1089759"/>
              <a:gd name="connsiteX4" fmla="*/ 1862790 w 1862790"/>
              <a:gd name="connsiteY4" fmla="*/ 908129 h 1089759"/>
              <a:gd name="connsiteX5" fmla="*/ 1681160 w 1862790"/>
              <a:gd name="connsiteY5" fmla="*/ 1089759 h 1089759"/>
              <a:gd name="connsiteX6" fmla="*/ 181630 w 1862790"/>
              <a:gd name="connsiteY6" fmla="*/ 1089759 h 1089759"/>
              <a:gd name="connsiteX7" fmla="*/ 0 w 1862790"/>
              <a:gd name="connsiteY7" fmla="*/ 908129 h 1089759"/>
              <a:gd name="connsiteX8" fmla="*/ 0 w 1862790"/>
              <a:gd name="connsiteY8" fmla="*/ 181630 h 1089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62790" h="1089759">
                <a:moveTo>
                  <a:pt x="0" y="181630"/>
                </a:moveTo>
                <a:cubicBezTo>
                  <a:pt x="0" y="81319"/>
                  <a:pt x="81319" y="0"/>
                  <a:pt x="181630" y="0"/>
                </a:cubicBezTo>
                <a:lnTo>
                  <a:pt x="1681160" y="0"/>
                </a:lnTo>
                <a:cubicBezTo>
                  <a:pt x="1781471" y="0"/>
                  <a:pt x="1862790" y="81319"/>
                  <a:pt x="1862790" y="181630"/>
                </a:cubicBezTo>
                <a:lnTo>
                  <a:pt x="1862790" y="908129"/>
                </a:lnTo>
                <a:cubicBezTo>
                  <a:pt x="1862790" y="1008440"/>
                  <a:pt x="1781471" y="1089759"/>
                  <a:pt x="1681160" y="1089759"/>
                </a:cubicBezTo>
                <a:lnTo>
                  <a:pt x="181630" y="1089759"/>
                </a:lnTo>
                <a:cubicBezTo>
                  <a:pt x="81319" y="1089759"/>
                  <a:pt x="0" y="1008440"/>
                  <a:pt x="0" y="908129"/>
                </a:cubicBezTo>
                <a:lnTo>
                  <a:pt x="0" y="18163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21778" tIns="121778" rIns="121778" bIns="121778" spcCol="127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Wagner-</a:t>
            </a:r>
            <a:r>
              <a:rPr lang="en-US" dirty="0" err="1">
                <a:solidFill>
                  <a:schemeClr val="tx1"/>
                </a:solidFill>
              </a:rPr>
              <a:t>Peyser</a:t>
            </a:r>
            <a:r>
              <a:rPr lang="en-US" dirty="0">
                <a:solidFill>
                  <a:schemeClr val="tx1"/>
                </a:solidFill>
              </a:rPr>
              <a:t> Records</a:t>
            </a:r>
          </a:p>
        </p:txBody>
      </p:sp>
      <p:sp>
        <p:nvSpPr>
          <p:cNvPr id="24" name="Freeform 23"/>
          <p:cNvSpPr/>
          <p:nvPr/>
        </p:nvSpPr>
        <p:spPr>
          <a:xfrm>
            <a:off x="1852613" y="1684338"/>
            <a:ext cx="1576387" cy="1554162"/>
          </a:xfrm>
          <a:custGeom>
            <a:avLst/>
            <a:gdLst>
              <a:gd name="connsiteX0" fmla="*/ 0 w 1576163"/>
              <a:gd name="connsiteY0" fmla="*/ 259171 h 1554994"/>
              <a:gd name="connsiteX1" fmla="*/ 259171 w 1576163"/>
              <a:gd name="connsiteY1" fmla="*/ 0 h 1554994"/>
              <a:gd name="connsiteX2" fmla="*/ 1316992 w 1576163"/>
              <a:gd name="connsiteY2" fmla="*/ 0 h 1554994"/>
              <a:gd name="connsiteX3" fmla="*/ 1576163 w 1576163"/>
              <a:gd name="connsiteY3" fmla="*/ 259171 h 1554994"/>
              <a:gd name="connsiteX4" fmla="*/ 1576163 w 1576163"/>
              <a:gd name="connsiteY4" fmla="*/ 1295823 h 1554994"/>
              <a:gd name="connsiteX5" fmla="*/ 1316992 w 1576163"/>
              <a:gd name="connsiteY5" fmla="*/ 1554994 h 1554994"/>
              <a:gd name="connsiteX6" fmla="*/ 259171 w 1576163"/>
              <a:gd name="connsiteY6" fmla="*/ 1554994 h 1554994"/>
              <a:gd name="connsiteX7" fmla="*/ 0 w 1576163"/>
              <a:gd name="connsiteY7" fmla="*/ 1295823 h 1554994"/>
              <a:gd name="connsiteX8" fmla="*/ 0 w 1576163"/>
              <a:gd name="connsiteY8" fmla="*/ 259171 h 1554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76163" h="1554994">
                <a:moveTo>
                  <a:pt x="0" y="259171"/>
                </a:moveTo>
                <a:cubicBezTo>
                  <a:pt x="0" y="116035"/>
                  <a:pt x="116035" y="0"/>
                  <a:pt x="259171" y="0"/>
                </a:cubicBezTo>
                <a:lnTo>
                  <a:pt x="1316992" y="0"/>
                </a:lnTo>
                <a:cubicBezTo>
                  <a:pt x="1460128" y="0"/>
                  <a:pt x="1576163" y="116035"/>
                  <a:pt x="1576163" y="259171"/>
                </a:cubicBezTo>
                <a:lnTo>
                  <a:pt x="1576163" y="1295823"/>
                </a:lnTo>
                <a:cubicBezTo>
                  <a:pt x="1576163" y="1438959"/>
                  <a:pt x="1460128" y="1554994"/>
                  <a:pt x="1316992" y="1554994"/>
                </a:cubicBezTo>
                <a:lnTo>
                  <a:pt x="259171" y="1554994"/>
                </a:lnTo>
                <a:cubicBezTo>
                  <a:pt x="116035" y="1554994"/>
                  <a:pt x="0" y="1438959"/>
                  <a:pt x="0" y="1295823"/>
                </a:cubicBezTo>
                <a:lnTo>
                  <a:pt x="0" y="25917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44489" tIns="144489" rIns="144489" bIns="144489" spcCol="1270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Trade Adjustment Assistance Records</a:t>
            </a:r>
          </a:p>
        </p:txBody>
      </p:sp>
      <p:sp>
        <p:nvSpPr>
          <p:cNvPr id="9227" name="TextBox 5"/>
          <p:cNvSpPr txBox="1">
            <a:spLocks noChangeArrowheads="1"/>
          </p:cNvSpPr>
          <p:nvPr/>
        </p:nvSpPr>
        <p:spPr bwMode="auto">
          <a:xfrm>
            <a:off x="3556000" y="2997200"/>
            <a:ext cx="1828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Data Sets Linked via Unique Identification Codes/SSNs</a:t>
            </a:r>
          </a:p>
        </p:txBody>
      </p:sp>
      <p:sp>
        <p:nvSpPr>
          <p:cNvPr id="3" name="Oval 2"/>
          <p:cNvSpPr/>
          <p:nvPr/>
        </p:nvSpPr>
        <p:spPr>
          <a:xfrm>
            <a:off x="19050" y="1225550"/>
            <a:ext cx="1620838" cy="2908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29" name="TextBox 3"/>
          <p:cNvSpPr txBox="1">
            <a:spLocks noChangeArrowheads="1"/>
          </p:cNvSpPr>
          <p:nvPr/>
        </p:nvSpPr>
        <p:spPr bwMode="auto">
          <a:xfrm>
            <a:off x="104775" y="1631950"/>
            <a:ext cx="1371600" cy="209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SLDS</a:t>
            </a:r>
            <a:r>
              <a:rPr lang="en-US" altLang="en-US" sz="1600"/>
              <a:t> (Pre-K through 12 Education, Community College and Public University Records)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81150" y="3098800"/>
            <a:ext cx="1166813" cy="3270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7391400" y="1219200"/>
            <a:ext cx="1524000" cy="2914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232" name="TextBox 9"/>
          <p:cNvSpPr txBox="1">
            <a:spLocks noChangeArrowheads="1"/>
          </p:cNvSpPr>
          <p:nvPr/>
        </p:nvSpPr>
        <p:spPr bwMode="auto">
          <a:xfrm>
            <a:off x="7505700" y="2005013"/>
            <a:ext cx="1295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•"/>
              <a:defRPr sz="2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D2CB6C"/>
              </a:buClr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95A39D"/>
              </a:buClr>
              <a:buFont typeface="Arial" charset="0"/>
              <a:buChar char="•"/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89F5D"/>
              </a:buClr>
              <a:buFont typeface="Arial" charset="0"/>
              <a:buChar char="•"/>
              <a:defRPr sz="1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Labor Market Information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359525" y="2963863"/>
            <a:ext cx="1031875" cy="46037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0" name="Straight Connector 7189"/>
          <p:cNvCxnSpPr/>
          <p:nvPr/>
        </p:nvCxnSpPr>
        <p:spPr>
          <a:xfrm flipV="1">
            <a:off x="3429000" y="1684338"/>
            <a:ext cx="257175" cy="320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2" name="Straight Connector 7191"/>
          <p:cNvCxnSpPr/>
          <p:nvPr/>
        </p:nvCxnSpPr>
        <p:spPr>
          <a:xfrm>
            <a:off x="5210175" y="1684338"/>
            <a:ext cx="212725" cy="320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5" name="Straight Connector 7194"/>
          <p:cNvCxnSpPr/>
          <p:nvPr/>
        </p:nvCxnSpPr>
        <p:spPr>
          <a:xfrm>
            <a:off x="6359525" y="2928938"/>
            <a:ext cx="0" cy="625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7" name="Straight Connector 7196"/>
          <p:cNvCxnSpPr/>
          <p:nvPr/>
        </p:nvCxnSpPr>
        <p:spPr>
          <a:xfrm>
            <a:off x="2747963" y="3238500"/>
            <a:ext cx="0" cy="369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99" name="Straight Connector 7198"/>
          <p:cNvCxnSpPr/>
          <p:nvPr/>
        </p:nvCxnSpPr>
        <p:spPr>
          <a:xfrm>
            <a:off x="2895600" y="4897438"/>
            <a:ext cx="228600" cy="292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13" name="Straight Connector 13312"/>
          <p:cNvCxnSpPr/>
          <p:nvPr/>
        </p:nvCxnSpPr>
        <p:spPr>
          <a:xfrm flipH="1">
            <a:off x="5943600" y="4841875"/>
            <a:ext cx="228600" cy="347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21" name="Straight Connector 13320"/>
          <p:cNvCxnSpPr/>
          <p:nvPr/>
        </p:nvCxnSpPr>
        <p:spPr>
          <a:xfrm flipH="1">
            <a:off x="4327525" y="5876925"/>
            <a:ext cx="360363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smtClean="0"/>
              <a:t>OSMIS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229600" cy="4876800"/>
          </a:xfrm>
        </p:spPr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300" dirty="0" smtClean="0"/>
              <a:t>3.1 </a:t>
            </a:r>
            <a:r>
              <a:rPr lang="en-US" sz="4300" dirty="0"/>
              <a:t>million </a:t>
            </a:r>
            <a:r>
              <a:rPr lang="en-US" sz="4300" dirty="0" smtClean="0"/>
              <a:t>unique records 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  <a:p>
            <a:pPr marL="640080" lvl="1"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300" dirty="0" smtClean="0"/>
              <a:t>Michigan Works! walk-ins</a:t>
            </a:r>
          </a:p>
          <a:p>
            <a:pPr marL="640080" lvl="1"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300" dirty="0" smtClean="0"/>
              <a:t>Enrolled dislocated workers, DHS clients, veterans, trade assistance members, </a:t>
            </a:r>
          </a:p>
          <a:p>
            <a:pPr marL="457200" lvl="1" indent="0" algn="ctr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4300" dirty="0" smtClean="0"/>
              <a:t>migrant seasonal farmworkers, adults, and youth </a:t>
            </a:r>
          </a:p>
          <a:p>
            <a:pPr marL="640080" lvl="1"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300" dirty="0" smtClean="0"/>
              <a:t>1999+</a:t>
            </a:r>
          </a:p>
          <a:p>
            <a:pPr marL="640080" lvl="1" algn="ct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3200" dirty="0" smtClean="0"/>
          </a:p>
          <a:p>
            <a:pPr marL="0" indent="0" algn="ctr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pic>
        <p:nvPicPr>
          <p:cNvPr id="10244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175250"/>
            <a:ext cx="2935288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3008</TotalTime>
  <Words>647</Words>
  <Application>Microsoft Office PowerPoint</Application>
  <PresentationFormat>On-screen Show (4:3)</PresentationFormat>
  <Paragraphs>145</Paragraphs>
  <Slides>26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Calibri</vt:lpstr>
      <vt:lpstr>Arial</vt:lpstr>
      <vt:lpstr>Cambria</vt:lpstr>
      <vt:lpstr>Adjacency</vt:lpstr>
      <vt:lpstr>WORKFORCE LONGITUDINAL DATA SYSTEM </vt:lpstr>
      <vt:lpstr>History</vt:lpstr>
      <vt:lpstr>SLDS </vt:lpstr>
      <vt:lpstr>WLDS </vt:lpstr>
      <vt:lpstr>PowerPoint Presentation</vt:lpstr>
      <vt:lpstr>Grant Goals</vt:lpstr>
      <vt:lpstr>Our Mission</vt:lpstr>
      <vt:lpstr>Linking WLDS and SLDS</vt:lpstr>
      <vt:lpstr>OSMIS  </vt:lpstr>
      <vt:lpstr>MSDS/STARR/NSC</vt:lpstr>
      <vt:lpstr>Matching Process</vt:lpstr>
      <vt:lpstr>Data to Stakeholders</vt:lpstr>
      <vt:lpstr>PowerPoint Presentation</vt:lpstr>
      <vt:lpstr>taxpayers</vt:lpstr>
      <vt:lpstr>parents</vt:lpstr>
      <vt:lpstr>academia </vt:lpstr>
      <vt:lpstr>policymakers</vt:lpstr>
      <vt:lpstr>students</vt:lpstr>
      <vt:lpstr>teachers</vt:lpstr>
      <vt:lpstr>In Process…</vt:lpstr>
      <vt:lpstr>PowerPoint Presentation</vt:lpstr>
      <vt:lpstr>WLDS Next Steps</vt:lpstr>
      <vt:lpstr>University of Michigan Study 2011</vt:lpstr>
      <vt:lpstr>PowerPoint Presentation</vt:lpstr>
      <vt:lpstr>Population Expansion</vt:lpstr>
      <vt:lpstr>Questions?</vt:lpstr>
    </vt:vector>
  </TitlesOfParts>
  <Company>State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Westendorf, Verne (WDA)</dc:creator>
  <cp:lastModifiedBy>Burke, Rhonda (WDA)</cp:lastModifiedBy>
  <cp:revision>116</cp:revision>
  <cp:lastPrinted>2014-08-06T12:13:32Z</cp:lastPrinted>
  <dcterms:created xsi:type="dcterms:W3CDTF">2013-02-14T17:47:38Z</dcterms:created>
  <dcterms:modified xsi:type="dcterms:W3CDTF">2014-08-22T12:48:22Z</dcterms:modified>
</cp:coreProperties>
</file>