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sldIdLst>
    <p:sldId id="256" r:id="rId2"/>
    <p:sldId id="264" r:id="rId3"/>
    <p:sldId id="265" r:id="rId4"/>
    <p:sldId id="290" r:id="rId5"/>
    <p:sldId id="261" r:id="rId6"/>
    <p:sldId id="263" r:id="rId7"/>
    <p:sldId id="262" r:id="rId8"/>
    <p:sldId id="268" r:id="rId9"/>
    <p:sldId id="278" r:id="rId10"/>
    <p:sldId id="282" r:id="rId11"/>
    <p:sldId id="283" r:id="rId12"/>
    <p:sldId id="287" r:id="rId13"/>
    <p:sldId id="288" r:id="rId14"/>
    <p:sldId id="289" r:id="rId15"/>
    <p:sldId id="274" r:id="rId16"/>
    <p:sldId id="291" r:id="rId17"/>
    <p:sldId id="286" r:id="rId18"/>
    <p:sldId id="292" r:id="rId19"/>
    <p:sldId id="259" r:id="rId20"/>
    <p:sldId id="275" r:id="rId21"/>
    <p:sldId id="279" r:id="rId22"/>
    <p:sldId id="280" r:id="rId23"/>
    <p:sldId id="281" r:id="rId24"/>
    <p:sldId id="293" r:id="rId25"/>
    <p:sldId id="258" r:id="rId26"/>
    <p:sldId id="277" r:id="rId27"/>
    <p:sldId id="284" r:id="rId28"/>
    <p:sldId id="285" r:id="rId29"/>
    <p:sldId id="269" r:id="rId30"/>
    <p:sldId id="270" r:id="rId31"/>
    <p:sldId id="271" r:id="rId32"/>
    <p:sldId id="272" r:id="rId33"/>
    <p:sldId id="260" r:id="rId34"/>
    <p:sldId id="257" r:id="rId35"/>
    <p:sldId id="27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6" autoAdjust="0"/>
    <p:restoredTop sz="94464" autoAdjust="0"/>
  </p:normalViewPr>
  <p:slideViewPr>
    <p:cSldViewPr snapToGrid="0">
      <p:cViewPr varScale="1">
        <p:scale>
          <a:sx n="64" d="100"/>
          <a:sy n="64" d="100"/>
        </p:scale>
        <p:origin x="102" y="192"/>
      </p:cViewPr>
      <p:guideLst/>
    </p:cSldViewPr>
  </p:slideViewPr>
  <p:outlineViewPr>
    <p:cViewPr>
      <p:scale>
        <a:sx n="33" d="100"/>
        <a:sy n="33" d="100"/>
      </p:scale>
      <p:origin x="0" y="-35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686"/>
    </p:cViewPr>
  </p:sorterViewPr>
  <p:notesViewPr>
    <p:cSldViewPr snapToGrid="0">
      <p:cViewPr varScale="1">
        <p:scale>
          <a:sx n="57" d="100"/>
          <a:sy n="57" d="100"/>
        </p:scale>
        <p:origin x="283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B0844-864C-4DF8-A81D-0EF39072E198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BCC94-09A7-404C-9D57-6277D5008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2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examining</a:t>
            </a:r>
            <a:r>
              <a:rPr lang="en-US" baseline="0" dirty="0" smtClean="0"/>
              <a:t> trends and issues that impact the college we have the ability to create multiple futures.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BCC94-09A7-404C-9D57-6277D50088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32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change that technology presents is continuous and rapid.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BCC94-09A7-404C-9D57-6277D50088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21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coming to an era</a:t>
            </a:r>
            <a:r>
              <a:rPr lang="en-US" baseline="0" dirty="0" smtClean="0"/>
              <a:t> where information technology will not be used to maintain how we do things in a different format, but will be used to facilitate learning in new and innovative ways.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BCC94-09A7-404C-9D57-6277D50088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21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answer click on the link.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BCC94-09A7-404C-9D57-6277D50088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14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one of these links shows how technology is and will continue to change</a:t>
            </a:r>
            <a:r>
              <a:rPr lang="en-US" baseline="0" dirty="0" smtClean="0"/>
              <a:t> education.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BCC94-09A7-404C-9D57-6277D50088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85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</a:t>
            </a:r>
            <a:r>
              <a:rPr lang="en-US" baseline="0" dirty="0" smtClean="0"/>
              <a:t> over 300 “Do It Yourself” App in the I-Tunes Application Store.  The concept has applicability to higher education.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BCC94-09A7-404C-9D57-6277D50088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21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“Demographics</a:t>
            </a:r>
            <a:r>
              <a:rPr lang="en-US" baseline="0" dirty="0" smtClean="0"/>
              <a:t> is Destiny”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BCC94-09A7-404C-9D57-6277D50088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49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Michigan’s out migration coupled</a:t>
            </a:r>
            <a:r>
              <a:rPr lang="en-US" baseline="0" dirty="0" smtClean="0"/>
              <a:t> with a baby bust partly explains our current enrollment crisis.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BCC94-09A7-404C-9D57-6277D50088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70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However, using resources to recruit the larger portion</a:t>
            </a:r>
            <a:r>
              <a:rPr lang="en-US" baseline="0" dirty="0" smtClean="0"/>
              <a:t> of the population may increase enrollments.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BCC94-09A7-404C-9D57-6277D50088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34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Directing resources to recruit and serve</a:t>
            </a:r>
            <a:r>
              <a:rPr lang="en-US" baseline="0" dirty="0" smtClean="0"/>
              <a:t> the non-traditional student may have a positive effect on enrollment.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BCC94-09A7-404C-9D57-6277D500887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50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Michigan workers</a:t>
            </a:r>
            <a:r>
              <a:rPr lang="en-US" baseline="0" dirty="0" smtClean="0"/>
              <a:t> have not had an easy road in the recent past and recovery is painfully slow.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BCC94-09A7-404C-9D57-6277D500887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3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no crystal</a:t>
            </a:r>
            <a:r>
              <a:rPr lang="en-US" baseline="0" dirty="0" smtClean="0"/>
              <a:t> ball.  But we can choose to take the “long view” and embrace changes on the horizon.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BCC94-09A7-404C-9D57-6277D50088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45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Community colleges have the opportunity to speed economic recovery by decreasing the skills gap that exists in our </a:t>
            </a:r>
            <a:r>
              <a:rPr lang="en-US" dirty="0" smtClean="0"/>
              <a:t>communities.  Community Colleges have the opportunity to raise 2015 employment and beyond.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BCC94-09A7-404C-9D57-6277D500887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66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Governance</a:t>
            </a:r>
            <a:r>
              <a:rPr lang="en-US" baseline="0" dirty="0" smtClean="0"/>
              <a:t> regulates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BCC94-09A7-404C-9D57-6277D500887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54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Governance</a:t>
            </a:r>
            <a:r>
              <a:rPr lang="en-US" baseline="0" dirty="0" smtClean="0"/>
              <a:t> is more that just government.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BCC94-09A7-404C-9D57-6277D500887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9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press</a:t>
            </a:r>
            <a:r>
              <a:rPr lang="en-US" baseline="0" dirty="0" smtClean="0"/>
              <a:t> and the public </a:t>
            </a:r>
            <a:r>
              <a:rPr lang="en-US" dirty="0" smtClean="0"/>
              <a:t>have continued to question the value of a “college” education,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BCC94-09A7-404C-9D57-6277D500887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919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cautionary note emphasizing</a:t>
            </a:r>
            <a:r>
              <a:rPr lang="en-US" baseline="0" dirty="0" smtClean="0"/>
              <a:t> the pressure to deliver a well educated and trained workforce.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BCC94-09A7-404C-9D57-6277D500887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20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one to be open to the future, one must not say, “that will never happen.”  Twenty years ago who would have thought GR would be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BCC94-09A7-404C-9D57-6277D50088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07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four factors that help us</a:t>
            </a:r>
            <a:r>
              <a:rPr lang="en-US" baseline="0" dirty="0" smtClean="0"/>
              <a:t> frame the future if we pay attention to the changes they present.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BCC94-09A7-404C-9D57-6277D50088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2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of us think of natural</a:t>
            </a:r>
            <a:r>
              <a:rPr lang="en-US" baseline="0" dirty="0" smtClean="0"/>
              <a:t> resources or raw materials when we think of resources.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BCC94-09A7-404C-9D57-6277D50088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04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a community college dollars and people are our resources.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BCC94-09A7-404C-9D57-6277D50088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36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on the links to learn more about Opportunity Nation and the Opportunity Index.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BCC94-09A7-404C-9D57-6277D50088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37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disconnected youth in our communities are an untapped source</a:t>
            </a:r>
            <a:r>
              <a:rPr lang="en-US" baseline="0" dirty="0" smtClean="0"/>
              <a:t> of potential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BCC94-09A7-404C-9D57-6277D50088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88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Reconnection</a:t>
            </a:r>
            <a:r>
              <a:rPr lang="en-US" baseline="0" dirty="0" smtClean="0"/>
              <a:t> is hard work, but that work is being done at community colleges in our 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BCC94-09A7-404C-9D57-6277D50088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2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pportunitynation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opportunityindex.org/#4.00/40/-97/-/Michiga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etlivestats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ocial_learning_(social_pedagogy)" TargetMode="External"/><Relationship Id="rId3" Type="http://schemas.openxmlformats.org/officeDocument/2006/relationships/hyperlink" Target="http://www.edtechmagazine.com/higher/article/2013/08/how-smartphones-and-tablets-are-changing-higher-education" TargetMode="External"/><Relationship Id="rId7" Type="http://schemas.openxmlformats.org/officeDocument/2006/relationships/hyperlink" Target="http://en.wikibooks.org/wiki/Lentis/Crowdsourcing_Higher_Educatio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ired.com/2013/12/virtual-reality-and-learning-the-newest-landscape-for-higher-education/" TargetMode="External"/><Relationship Id="rId5" Type="http://schemas.openxmlformats.org/officeDocument/2006/relationships/hyperlink" Target="http://h20195.www2.hp.com/V2/GetPDF.aspx/c03766417.pdf" TargetMode="External"/><Relationship Id="rId10" Type="http://schemas.openxmlformats.org/officeDocument/2006/relationships/hyperlink" Target="http://edupunksguide.org/" TargetMode="External"/><Relationship Id="rId4" Type="http://schemas.openxmlformats.org/officeDocument/2006/relationships/hyperlink" Target="http://horizon.wiki.nmc.org/Wearable+Technology" TargetMode="External"/><Relationship Id="rId9" Type="http://schemas.openxmlformats.org/officeDocument/2006/relationships/hyperlink" Target="http://chronicle.com/article/Do-It-Yourself-Education-Is/141885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homepage.psy.utexas.edu/HomePage/Class/Psy394U/Cormack/DYIStats/index.html" TargetMode="External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dupunksguide.org/tutorials" TargetMode="External"/><Relationship Id="rId5" Type="http://schemas.openxmlformats.org/officeDocument/2006/relationships/image" Target="../media/image18.jpg"/><Relationship Id="rId4" Type="http://schemas.openxmlformats.org/officeDocument/2006/relationships/hyperlink" Target="http://www.amazon.com/DIY-Edupunks-Edupreneurs-Transformation-Education/dp/160358234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p.com/article/20131230/NEWS06/312310014/u-s-census-michigan-state-population-9th-largest-state-increased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ff.org/publications/portable-stackable-credentials-new-education-model-industry-specific-career-pathways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5701" y="783168"/>
            <a:ext cx="8574622" cy="2616199"/>
          </a:xfrm>
        </p:spPr>
        <p:txBody>
          <a:bodyPr/>
          <a:lstStyle/>
          <a:p>
            <a:r>
              <a:rPr lang="en-US" dirty="0" smtClean="0"/>
              <a:t>The Futures of the Community College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6"/>
            <a:ext cx="7232123" cy="2125133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dirty="0" smtClean="0"/>
              <a:t>Creating Our Possible Tomorrows, Today</a:t>
            </a:r>
          </a:p>
          <a:p>
            <a:endParaRPr lang="en-US" sz="2800" b="1" dirty="0"/>
          </a:p>
          <a:p>
            <a:r>
              <a:rPr lang="en-US" sz="2800" b="1" dirty="0" smtClean="0"/>
              <a:t>Michigan Community College Annual Data Workshop</a:t>
            </a:r>
          </a:p>
          <a:p>
            <a:r>
              <a:rPr lang="en-US" sz="2800" b="1" dirty="0" smtClean="0"/>
              <a:t>August 8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, 2014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4567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2300" y="266700"/>
            <a:ext cx="481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Resources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37603" y="1383352"/>
            <a:ext cx="7162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Financial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Federal, State, and Local Funding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Tuition and Fees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Grants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Alumni and Donors</a:t>
            </a:r>
          </a:p>
          <a:p>
            <a:pPr lvl="1"/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Human Capital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Faculty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Staff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Students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420" y="1383352"/>
            <a:ext cx="2233257" cy="2802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284" y="4299969"/>
            <a:ext cx="4123285" cy="255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2300" y="266700"/>
            <a:ext cx="481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Resources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10056" y="1274170"/>
            <a:ext cx="716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Students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hlinkClick r:id="rId3"/>
              </a:rPr>
              <a:t>Opportunity Nation</a:t>
            </a:r>
            <a:r>
              <a:rPr lang="en-US" sz="3200" dirty="0" smtClean="0"/>
              <a:t> has created an </a:t>
            </a:r>
            <a:r>
              <a:rPr lang="en-US" sz="3200" dirty="0" smtClean="0">
                <a:hlinkClick r:id="rId4"/>
              </a:rPr>
              <a:t>Opportunity Index </a:t>
            </a:r>
            <a:r>
              <a:rPr lang="en-US" sz="3200" dirty="0" smtClean="0"/>
              <a:t>using indicators for: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Economy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Education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Community Health and Civic Life</a:t>
            </a:r>
          </a:p>
          <a:p>
            <a:pPr lvl="1"/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Michigan Ranks 35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in the Nation</a:t>
            </a:r>
          </a:p>
        </p:txBody>
      </p:sp>
    </p:spTree>
    <p:extLst>
      <p:ext uri="{BB962C8B-B14F-4D97-AF65-F5344CB8AC3E}">
        <p14:creationId xmlns:p14="http://schemas.microsoft.com/office/powerpoint/2010/main" val="25829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2300" y="266700"/>
            <a:ext cx="481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Resources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97357" y="1097697"/>
            <a:ext cx="7162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Students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Community Health and Civic Life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Indicator: Youth Not in School and Not Working (% of 16-24 Y.O.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Labeled:  Disconnected Youth</a:t>
            </a:r>
          </a:p>
          <a:p>
            <a:pPr lvl="1"/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Michigan % of youth not in school and not working = 15.4%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(National Avg. 14.6%)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335" y="2702469"/>
            <a:ext cx="30003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5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6891" y="31236"/>
            <a:ext cx="323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Resources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56664" y="753051"/>
            <a:ext cx="7162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Disconnected Youth ARE Potential Students</a:t>
            </a:r>
          </a:p>
          <a:p>
            <a:pPr lvl="1"/>
            <a:endParaRPr lang="en-US" sz="3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In Michigan there are approximately 200,000 disconnected youth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If each community college enrolled an equal number of disconnected youth, </a:t>
            </a:r>
            <a:r>
              <a:rPr lang="en-US" sz="3200" b="1" dirty="0"/>
              <a:t>e</a:t>
            </a:r>
            <a:r>
              <a:rPr lang="en-US" sz="3200" b="1" dirty="0" smtClean="0"/>
              <a:t>ach college would experience an increase in enrollment of over 7,000 students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25" y="1584048"/>
            <a:ext cx="4188677" cy="210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2300" y="266700"/>
            <a:ext cx="481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Resources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47437" y="1203088"/>
            <a:ext cx="716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Enrolling Disconnected Youth presents MI community colleges with huge opportunities, but also a huge challenges.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72" y="3566864"/>
            <a:ext cx="4765390" cy="305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9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0" y="1170963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Palatino Linotype" panose="02040502050505030304" pitchFamily="18" charset="0"/>
              </a:rPr>
              <a:t>Technology</a:t>
            </a:r>
            <a:endParaRPr lang="en-US" sz="4400" b="1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123" y="3822699"/>
            <a:ext cx="3998302" cy="2887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62" y="4033340"/>
            <a:ext cx="3909745" cy="2202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78" y="325396"/>
            <a:ext cx="3804309" cy="21284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85209" y="2899369"/>
            <a:ext cx="3852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alatino Linotype" panose="02040502050505030304" pitchFamily="18" charset="0"/>
              </a:rPr>
              <a:t>Technology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67965" y="1170963"/>
            <a:ext cx="3852914" cy="923330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Palatino Linotype" panose="02040502050505030304" pitchFamily="18" charset="0"/>
              </a:rPr>
              <a:t>Technology</a:t>
            </a:r>
            <a:endParaRPr lang="en-US" sz="54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445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5000" y="6477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Technology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97100" y="1943100"/>
            <a:ext cx="855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Information is a commodity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Learning is not a commodity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In the next 10 years Information Technology will change education as we know it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00" y="4443838"/>
            <a:ext cx="3238500" cy="219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3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5000" y="6477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Technology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17700" y="2400300"/>
            <a:ext cx="855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hlinkClick r:id="rId3"/>
              </a:rPr>
              <a:t>How fast is the Internet growing?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388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5000" y="6477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Technology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97100" y="1943100"/>
            <a:ext cx="8559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hlinkClick r:id="rId3"/>
              </a:rPr>
              <a:t>Smartphones</a:t>
            </a:r>
            <a:r>
              <a:rPr lang="en-US" sz="3600" dirty="0" smtClean="0"/>
              <a:t> to </a:t>
            </a:r>
            <a:r>
              <a:rPr lang="en-US" sz="3600" dirty="0" smtClean="0">
                <a:hlinkClick r:id="rId4"/>
              </a:rPr>
              <a:t>Wearable </a:t>
            </a:r>
            <a:r>
              <a:rPr lang="en-US" sz="3600" dirty="0">
                <a:hlinkClick r:id="rId4"/>
              </a:rPr>
              <a:t>T</a:t>
            </a:r>
            <a:r>
              <a:rPr lang="en-US" sz="3600" dirty="0" smtClean="0">
                <a:hlinkClick r:id="rId4"/>
              </a:rPr>
              <a:t>echnology</a:t>
            </a: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hlinkClick r:id="rId5"/>
              </a:rPr>
              <a:t>BYOD</a:t>
            </a: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hlinkClick r:id="rId6"/>
              </a:rPr>
              <a:t>Virtual Reality</a:t>
            </a: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hlinkClick r:id="rId7"/>
              </a:rPr>
              <a:t>Crowd Sourcing</a:t>
            </a: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hlinkClick r:id="rId8"/>
              </a:rPr>
              <a:t>Social Networking to Social Learning</a:t>
            </a: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hlinkClick r:id="rId9"/>
              </a:rPr>
              <a:t>DIY Learning</a:t>
            </a:r>
            <a:endParaRPr lang="en-US" sz="3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hlinkClick r:id="rId10"/>
              </a:rPr>
              <a:t>The Ed Punks’ Guide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149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945" y="558800"/>
            <a:ext cx="213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3"/>
              </a:rPr>
              <a:t>DIY Statistics</a:t>
            </a:r>
            <a:endParaRPr lang="en-US" sz="2800" dirty="0"/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150" y="2123419"/>
            <a:ext cx="2247900" cy="3743325"/>
          </a:xfrm>
          <a:prstGeom prst="rect">
            <a:avLst/>
          </a:prstGeom>
        </p:spPr>
      </p:pic>
      <p:pic>
        <p:nvPicPr>
          <p:cNvPr id="6" name="Picture 5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231" y="1209020"/>
            <a:ext cx="602932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1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3555" y="1517024"/>
            <a:ext cx="47379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future is not predictable, but we do have the ability to anticipate and shape it if we watch for changes on the horizon.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00" y="3299786"/>
            <a:ext cx="4845050" cy="32877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42" y="172411"/>
            <a:ext cx="3426915" cy="296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7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8960" y="2801906"/>
            <a:ext cx="520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Demographics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633369"/>
            <a:ext cx="6489700" cy="59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6200" y="762000"/>
            <a:ext cx="6273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Michigan Population Between 2009 and 2014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16200" y="2362438"/>
            <a:ext cx="93345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The State lost 100,573 residents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Those residents 0 to 24 years old declined by </a:t>
            </a:r>
            <a:r>
              <a:rPr lang="en-US" sz="2800" dirty="0" smtClean="0">
                <a:solidFill>
                  <a:srgbClr val="FF0000"/>
                </a:solidFill>
              </a:rPr>
              <a:t>162,177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Those aged 15 to 19 </a:t>
            </a:r>
            <a:r>
              <a:rPr lang="en-US" sz="2800" b="1" u="sng" dirty="0" smtClean="0"/>
              <a:t>declined</a:t>
            </a:r>
            <a:r>
              <a:rPr lang="en-US" sz="2800" dirty="0" smtClean="0"/>
              <a:t> by almost </a:t>
            </a:r>
            <a:r>
              <a:rPr lang="en-US" sz="2800" dirty="0" smtClean="0">
                <a:solidFill>
                  <a:srgbClr val="FF0000"/>
                </a:solidFill>
              </a:rPr>
              <a:t>74,000</a:t>
            </a:r>
            <a:r>
              <a:rPr lang="en-US" sz="2800" dirty="0" smtClean="0"/>
              <a:t> residents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Those residents 25 to 64 years old declined by only </a:t>
            </a:r>
            <a:r>
              <a:rPr lang="en-US" sz="2800" dirty="0" smtClean="0">
                <a:solidFill>
                  <a:srgbClr val="FF0000"/>
                </a:solidFill>
              </a:rPr>
              <a:t>95,532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Those aged  55 to 64 </a:t>
            </a:r>
            <a:r>
              <a:rPr lang="en-US" sz="2800" b="1" u="sng" dirty="0" smtClean="0"/>
              <a:t>increased</a:t>
            </a:r>
            <a:r>
              <a:rPr lang="en-US" sz="2800" dirty="0" smtClean="0"/>
              <a:t> by </a:t>
            </a:r>
            <a:r>
              <a:rPr lang="en-US" sz="2800" b="1" dirty="0" smtClean="0"/>
              <a:t>156,219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3353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6200" y="762000"/>
            <a:ext cx="6273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Michigan Population 2014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89200" y="2019538"/>
            <a:ext cx="93345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 smtClean="0">
                <a:hlinkClick r:id="rId3"/>
              </a:rPr>
              <a:t>State’s Population </a:t>
            </a:r>
            <a:r>
              <a:rPr lang="en-US" sz="2800" dirty="0" smtClean="0"/>
              <a:t>has increased slowly over the last 2 years.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Those residents </a:t>
            </a:r>
            <a:r>
              <a:rPr lang="en-US" sz="2800" u="sng" dirty="0" smtClean="0"/>
              <a:t>0 to 24 years old </a:t>
            </a:r>
            <a:r>
              <a:rPr lang="en-US" sz="2800" dirty="0" smtClean="0"/>
              <a:t>make up </a:t>
            </a:r>
            <a:r>
              <a:rPr lang="en-US" sz="2800" b="1" dirty="0" smtClean="0"/>
              <a:t>32% </a:t>
            </a:r>
            <a:r>
              <a:rPr lang="en-US" sz="2800" dirty="0" smtClean="0"/>
              <a:t>of the population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Those residents </a:t>
            </a:r>
            <a:r>
              <a:rPr lang="en-US" sz="2800" u="sng" dirty="0" smtClean="0"/>
              <a:t>25 to 64 years old</a:t>
            </a:r>
            <a:r>
              <a:rPr lang="en-US" sz="2800" dirty="0" smtClean="0"/>
              <a:t> make up </a:t>
            </a:r>
            <a:r>
              <a:rPr lang="en-US" sz="2800" b="1" dirty="0" smtClean="0"/>
              <a:t>52%</a:t>
            </a:r>
            <a:r>
              <a:rPr lang="en-US" sz="2800" dirty="0" smtClean="0"/>
              <a:t> of the population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0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0900" y="381000"/>
            <a:ext cx="6273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Michigan’s Population Implications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16200" y="1892538"/>
            <a:ext cx="9334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Traditionally-aged </a:t>
            </a:r>
            <a:r>
              <a:rPr lang="en-US" sz="2800" dirty="0" smtClean="0"/>
              <a:t>students will continue to be scarce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Exacerbates enrollment decline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Opportunities exist in recruiting non-traditional aged students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Unemployed and Underemployed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Skills upgrade and retraining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Second and Third Careers</a:t>
            </a:r>
          </a:p>
        </p:txBody>
      </p:sp>
    </p:spTree>
    <p:extLst>
      <p:ext uri="{BB962C8B-B14F-4D97-AF65-F5344CB8AC3E}">
        <p14:creationId xmlns:p14="http://schemas.microsoft.com/office/powerpoint/2010/main" val="330002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0499" y="277744"/>
            <a:ext cx="70761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 Brief, but Important Word About Michigan’s Employment Picture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92" y="2874271"/>
            <a:ext cx="4572000" cy="2752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79" y="2686257"/>
            <a:ext cx="38862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60" y="1390918"/>
            <a:ext cx="10861640" cy="43401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2592" y="437881"/>
            <a:ext cx="7199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Michigan Jobs 2005 - 2010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62153" y="6027003"/>
            <a:ext cx="2640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559,011 Jobs Lost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55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1400" y="2877402"/>
            <a:ext cx="339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Governance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836" y="800100"/>
            <a:ext cx="5864946" cy="553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2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66395" y="223861"/>
            <a:ext cx="339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Governance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47900" y="1054858"/>
            <a:ext cx="95758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Regulates and provides for a smooth integration of technological and policy change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Bottleneck to change, slowing and sometimes stalling the impact new technologies or policies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5195351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Federal, State, and Local Government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Accrediting Agencies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CC Board of Trustees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462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9100" y="578702"/>
            <a:ext cx="339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Governance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47900" y="1181100"/>
            <a:ext cx="84201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Responsible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Public and College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Accountability Agenda</a:t>
            </a:r>
          </a:p>
          <a:p>
            <a:endParaRPr lang="en-US" sz="3200" dirty="0" smtClean="0"/>
          </a:p>
          <a:p>
            <a:r>
              <a:rPr lang="en-US" sz="3200" dirty="0" smtClean="0"/>
              <a:t>And</a:t>
            </a:r>
          </a:p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Issues such 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The proper use of technology in education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Liberal Arts </a:t>
            </a:r>
            <a:r>
              <a:rPr lang="en-US" sz="3200" dirty="0" err="1" smtClean="0"/>
              <a:t>vs</a:t>
            </a:r>
            <a:r>
              <a:rPr lang="en-US" sz="3200" dirty="0" smtClean="0"/>
              <a:t> Workforce Education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Credit </a:t>
            </a:r>
            <a:r>
              <a:rPr lang="en-US" sz="3200" dirty="0" err="1" smtClean="0"/>
              <a:t>vs</a:t>
            </a:r>
            <a:r>
              <a:rPr lang="en-US" sz="3200" dirty="0" smtClean="0"/>
              <a:t> Non-Credit courses and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The value of a college education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37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01" y="2265110"/>
            <a:ext cx="5543550" cy="3000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5329" y="122228"/>
            <a:ext cx="3940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 Problem with College for Everyone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56208" y="5469375"/>
            <a:ext cx="6814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How does the public define “college”?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806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4325" y="1950988"/>
            <a:ext cx="5794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In order to be open to change one must “suspend disbelief”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3444402"/>
            <a:ext cx="3238500" cy="3204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131462"/>
            <a:ext cx="1165225" cy="248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6693" y="186942"/>
            <a:ext cx="4211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Problem with “College” for Everyone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04564" y="4803820"/>
            <a:ext cx="5767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Most jobs needed in the next 10 years will Not need a college degree…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06073" y="1264160"/>
            <a:ext cx="8641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the media writes about “College”, they usually mean a 4 to 6 year degree called the Bachelor’s Degree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996483" y="2584670"/>
            <a:ext cx="5475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Liberal 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High Tuition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High Student Loan Debt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Lack of an Employable Skill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Poor Job prospects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45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0076" y="1827658"/>
            <a:ext cx="8363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…But will </a:t>
            </a:r>
            <a:r>
              <a:rPr lang="en-US" sz="2800" b="1" dirty="0"/>
              <a:t>need some college or an Associates </a:t>
            </a:r>
            <a:r>
              <a:rPr lang="en-US" sz="2800" b="1" dirty="0" smtClean="0"/>
              <a:t>Degree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118544" y="333709"/>
            <a:ext cx="43171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The Problem with “College” for Everyone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9103" y="288314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D3D3D"/>
                </a:solidFill>
                <a:latin typeface="Arial" panose="020B0604020202020204" pitchFamily="34" charset="0"/>
              </a:rPr>
              <a:t> Registered </a:t>
            </a:r>
            <a:r>
              <a:rPr lang="en-US" dirty="0">
                <a:solidFill>
                  <a:srgbClr val="3D3D3D"/>
                </a:solidFill>
                <a:latin typeface="Arial" panose="020B0604020202020204" pitchFamily="34" charset="0"/>
              </a:rPr>
              <a:t>nurses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D3D3D"/>
                </a:solidFill>
                <a:latin typeface="Arial" panose="020B0604020202020204" pitchFamily="34" charset="0"/>
              </a:rPr>
              <a:t> Secretaries </a:t>
            </a:r>
            <a:r>
              <a:rPr lang="en-US" dirty="0">
                <a:solidFill>
                  <a:srgbClr val="3D3D3D"/>
                </a:solidFill>
                <a:latin typeface="Arial" panose="020B0604020202020204" pitchFamily="34" charset="0"/>
              </a:rPr>
              <a:t>and administrative assistants, except legal, medical, and </a:t>
            </a:r>
            <a:r>
              <a:rPr lang="en-US" dirty="0" smtClean="0">
                <a:solidFill>
                  <a:srgbClr val="3D3D3D"/>
                </a:solidFill>
                <a:latin typeface="Arial" panose="020B0604020202020204" pitchFamily="34" charset="0"/>
              </a:rPr>
              <a:t>executive</a:t>
            </a:r>
            <a:endParaRPr lang="en-US" dirty="0">
              <a:solidFill>
                <a:srgbClr val="3D3D3D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D3D3D"/>
                </a:solidFill>
                <a:latin typeface="Arial" panose="020B0604020202020204" pitchFamily="34" charset="0"/>
              </a:rPr>
              <a:t> Bookkeeping</a:t>
            </a:r>
            <a:r>
              <a:rPr lang="en-US" dirty="0">
                <a:solidFill>
                  <a:srgbClr val="3D3D3D"/>
                </a:solidFill>
                <a:latin typeface="Arial" panose="020B0604020202020204" pitchFamily="34" charset="0"/>
              </a:rPr>
              <a:t>, accounting, and auditing clerks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D3D3D"/>
                </a:solidFill>
                <a:latin typeface="Arial" panose="020B0604020202020204" pitchFamily="34" charset="0"/>
              </a:rPr>
              <a:t> Medical </a:t>
            </a:r>
            <a:r>
              <a:rPr lang="en-US" dirty="0">
                <a:solidFill>
                  <a:srgbClr val="3D3D3D"/>
                </a:solidFill>
                <a:latin typeface="Arial" panose="020B0604020202020204" pitchFamily="34" charset="0"/>
              </a:rPr>
              <a:t>secretaries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D3D3D"/>
                </a:solidFill>
                <a:latin typeface="Arial" panose="020B0604020202020204" pitchFamily="34" charset="0"/>
              </a:rPr>
              <a:t> Licensed </a:t>
            </a:r>
            <a:r>
              <a:rPr lang="en-US" dirty="0">
                <a:solidFill>
                  <a:srgbClr val="3D3D3D"/>
                </a:solidFill>
                <a:latin typeface="Arial" panose="020B0604020202020204" pitchFamily="34" charset="0"/>
              </a:rPr>
              <a:t>practical and licensed vocational nurses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D3D3D"/>
                </a:solidFill>
                <a:latin typeface="Arial" panose="020B0604020202020204" pitchFamily="34" charset="0"/>
              </a:rPr>
              <a:t> First-line </a:t>
            </a:r>
            <a:r>
              <a:rPr lang="en-US" dirty="0">
                <a:solidFill>
                  <a:srgbClr val="3D3D3D"/>
                </a:solidFill>
                <a:latin typeface="Arial" panose="020B0604020202020204" pitchFamily="34" charset="0"/>
              </a:rPr>
              <a:t>supervisors of office and administrative support workers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D3D3D"/>
                </a:solidFill>
                <a:latin typeface="Arial" panose="020B0604020202020204" pitchFamily="34" charset="0"/>
              </a:rPr>
              <a:t> Medical </a:t>
            </a:r>
            <a:r>
              <a:rPr lang="en-US" dirty="0">
                <a:solidFill>
                  <a:srgbClr val="3D3D3D"/>
                </a:solidFill>
                <a:latin typeface="Arial" panose="020B0604020202020204" pitchFamily="34" charset="0"/>
              </a:rPr>
              <a:t>assistants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D3D3D"/>
                </a:solidFill>
                <a:latin typeface="Arial" panose="020B0604020202020204" pitchFamily="34" charset="0"/>
              </a:rPr>
              <a:t> Sales </a:t>
            </a:r>
            <a:r>
              <a:rPr lang="en-US" dirty="0">
                <a:solidFill>
                  <a:srgbClr val="3D3D3D"/>
                </a:solidFill>
                <a:latin typeface="Arial" panose="020B0604020202020204" pitchFamily="34" charset="0"/>
              </a:rPr>
              <a:t>representatives, wholesale and manufacturing, except technical and scientific </a:t>
            </a:r>
            <a:r>
              <a:rPr lang="en-US" dirty="0" smtClean="0">
                <a:solidFill>
                  <a:srgbClr val="3D3D3D"/>
                </a:solidFill>
                <a:latin typeface="Arial" panose="020B0604020202020204" pitchFamily="34" charset="0"/>
              </a:rPr>
              <a:t>products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D3D3D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3D3D3D"/>
                </a:solidFill>
                <a:latin typeface="Arial" panose="020B0604020202020204" pitchFamily="34" charset="0"/>
              </a:rPr>
              <a:t>Nursing Assistants</a:t>
            </a:r>
            <a:endParaRPr lang="en-US" b="0" i="0" dirty="0">
              <a:solidFill>
                <a:srgbClr val="3D3D3D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79906" y="0"/>
            <a:ext cx="7711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The Problem with “College” for Everyone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5637" y="695081"/>
            <a:ext cx="848810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Community Colleges must Distinguish themselves as the “College” that: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Prepares Students for the Workplace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Curriculum Aligned with the Community’s Workforce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Certificates of Completion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hlinkClick r:id="rId2"/>
              </a:rPr>
              <a:t>Stackable Credentials</a:t>
            </a:r>
            <a:endParaRPr lang="en-US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Internships</a:t>
            </a:r>
          </a:p>
          <a:p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</a:t>
            </a:r>
            <a:r>
              <a:rPr lang="en-US" sz="2800" dirty="0" smtClean="0"/>
              <a:t>repares Students to Transfer into Degree Programs at 4-yr Institutions  with the  Promise of Employment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STEM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Or Both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91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874" y="4047128"/>
            <a:ext cx="5918201" cy="175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With Greater Recognition and Funding (Power), </a:t>
            </a:r>
          </a:p>
          <a:p>
            <a:r>
              <a:rPr lang="en-US" sz="3600" b="1" dirty="0" smtClean="0"/>
              <a:t>Comes Great Responsibility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075" y="2999888"/>
            <a:ext cx="4972050" cy="3752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2612" y="199121"/>
            <a:ext cx="96869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Community Colleges have enjoyed great press and opportunities for additional funding since the end of the Great Recession.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21482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572" y="3175000"/>
            <a:ext cx="2796671" cy="3556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3100" y="711200"/>
            <a:ext cx="7645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Michigan Community Colleges have Great Opportunities and Challenges as they Face the Future,</a:t>
            </a:r>
          </a:p>
          <a:p>
            <a:endParaRPr lang="en-US" sz="4000" b="1" dirty="0" smtClean="0"/>
          </a:p>
          <a:p>
            <a:r>
              <a:rPr lang="en-US" sz="4000" b="1" dirty="0" smtClean="0"/>
              <a:t>However, Each College has the Opportunity to Create its Own Future or Futures.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548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8453" y="111836"/>
            <a:ext cx="7467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/>
              <a:t>Contact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/>
              <a:t>Mark Champion, Information Analyst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/>
              <a:t>Institutional Research and Planning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/>
              <a:t>Grand Rapids Community College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/>
              <a:t>Grand Rapids, Michigan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/>
              <a:t>mchampio@grcc.edu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301" y="5047406"/>
            <a:ext cx="5085924" cy="170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3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7100" y="622300"/>
            <a:ext cx="416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Environmental Scanning Information </a:t>
            </a:r>
            <a:r>
              <a:rPr lang="en-US" sz="3200" dirty="0" smtClean="0"/>
              <a:t>presents community colleges with </a:t>
            </a:r>
            <a:r>
              <a:rPr lang="en-US" sz="3200" u="sng" dirty="0" smtClean="0"/>
              <a:t>opportunities and challenges</a:t>
            </a:r>
            <a:r>
              <a:rPr lang="en-US" sz="3200" dirty="0" smtClean="0"/>
              <a:t> by looking at the forces of change outside of the walls of the college.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1727200"/>
            <a:ext cx="38989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3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777" y="167425"/>
            <a:ext cx="6465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Community College Trends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2526407" y="996899"/>
            <a:ext cx="9541097" cy="5396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Increasing use technology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Expanded learning environment (at home, industry, school)</a:t>
            </a:r>
            <a:endParaRPr lang="en-US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Increasing numbers of underprepared students</a:t>
            </a:r>
            <a:endParaRPr lang="en-US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Widening group of haves and have </a:t>
            </a:r>
            <a:r>
              <a:rPr lang="en-US" sz="2400" dirty="0" err="1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nots</a:t>
            </a:r>
            <a:r>
              <a:rPr lang="en-US" sz="24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(in U.S., globally)</a:t>
            </a:r>
            <a:endParaRPr lang="en-US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Increasing need for cooperation at all levels of education, business, and government</a:t>
            </a:r>
            <a:endParaRPr lang="en-US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Increasing loss in high paying jobs</a:t>
            </a:r>
            <a:endParaRPr lang="en-US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ts val="14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04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777" y="167425"/>
            <a:ext cx="6465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Community College Trends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2807595" y="752200"/>
            <a:ext cx="9259909" cy="5873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AutoNum type="arabicPeriod" startAt="7"/>
              <a:tabLst>
                <a:tab pos="457200" algn="l"/>
              </a:tabLst>
            </a:pPr>
            <a:r>
              <a:rPr lang="en-US" sz="24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Increasing </a:t>
            </a:r>
            <a:r>
              <a:rPr lang="en-US" sz="2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 for alternative systems of instructional delivery, scheduling, distance </a:t>
            </a:r>
            <a:r>
              <a:rPr lang="en-US" sz="24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endParaRPr lang="en-US" sz="24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AutoNum type="arabicPeriod" startAt="7"/>
              <a:tabLst>
                <a:tab pos="457200" algn="l"/>
              </a:tabLst>
            </a:pPr>
            <a:r>
              <a:rPr lang="en-US" sz="24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Declining </a:t>
            </a:r>
            <a:r>
              <a:rPr lang="en-US" sz="2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resources for community college </a:t>
            </a:r>
            <a:r>
              <a:rPr lang="en-US" sz="24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AutoNum type="arabicPeriod" startAt="7"/>
              <a:tabLst>
                <a:tab pos="457200" algn="l"/>
              </a:tabLst>
            </a:pPr>
            <a:r>
              <a:rPr lang="en-US" sz="24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Increasing diversity of the student population on campus</a:t>
            </a:r>
            <a:endParaRPr lang="en-US" sz="24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AutoNum type="arabicPeriod" startAt="7"/>
              <a:tabLst>
                <a:tab pos="457200" algn="l"/>
              </a:tabLst>
            </a:pPr>
            <a:r>
              <a:rPr lang="en-US" sz="24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Changing </a:t>
            </a:r>
            <a:r>
              <a:rPr lang="en-US" sz="2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 </a:t>
            </a:r>
            <a:r>
              <a:rPr lang="en-US" sz="24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expectations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AutoNum type="arabicPeriod" startAt="7"/>
              <a:tabLst>
                <a:tab pos="457200" algn="l"/>
              </a:tabLst>
            </a:pPr>
            <a:r>
              <a:rPr lang="en-US" sz="24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Increasing questioning of the value of community colleges</a:t>
            </a:r>
            <a:endParaRPr lang="en-US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AutoNum type="arabicPeriod" startAt="7"/>
              <a:tabLst>
                <a:tab pos="457200" algn="l"/>
              </a:tabLst>
            </a:pPr>
            <a:r>
              <a:rPr lang="en-US" sz="24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Increasing community college "boundaries"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ts val="14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51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3453" y="346491"/>
            <a:ext cx="685585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Critical Trends and Events </a:t>
            </a:r>
            <a:r>
              <a:rPr lang="en-US" sz="2800" b="1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Affecting Community Colleges</a:t>
            </a:r>
            <a:r>
              <a:rPr lang="en-US" sz="28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Proceedings of a Beyond 2000 Preconference Workshop</a:t>
            </a:r>
            <a:r>
              <a:rPr lang="en-US" sz="2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2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Beyond 2000: Visioning the Future of Community Colleges </a:t>
            </a:r>
            <a:br>
              <a:rPr lang="en-US" sz="2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1995 Inaugural Futures Assembly </a:t>
            </a:r>
            <a:br>
              <a:rPr lang="en-US" sz="2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February 26-28, 1995</a:t>
            </a:r>
            <a:r>
              <a:rPr lang="en-US" sz="2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2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Orlando, Florida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9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5318" y="691103"/>
            <a:ext cx="7405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Factors that Frame the Future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81834" y="1717815"/>
            <a:ext cx="45064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/>
              <a:t>Resources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/>
              <a:t>Technology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/>
              <a:t>Demographics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/>
              <a:t>Governance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107" y="1992808"/>
            <a:ext cx="5022968" cy="332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7194" y="573016"/>
            <a:ext cx="314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Resources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80" y="1729286"/>
            <a:ext cx="7135339" cy="423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6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6784</TotalTime>
  <Words>1353</Words>
  <Application>Microsoft Office PowerPoint</Application>
  <PresentationFormat>Widescreen</PresentationFormat>
  <Paragraphs>217</Paragraphs>
  <Slides>35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Corbel</vt:lpstr>
      <vt:lpstr>Palatino Linotype</vt:lpstr>
      <vt:lpstr>Times New Roman</vt:lpstr>
      <vt:lpstr>Verdana</vt:lpstr>
      <vt:lpstr>Parallax</vt:lpstr>
      <vt:lpstr>The Futures of the Community College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the Community College</dc:title>
  <dc:creator>Mark CHAMPION</dc:creator>
  <cp:lastModifiedBy>Mark CHAMPION</cp:lastModifiedBy>
  <cp:revision>85</cp:revision>
  <dcterms:created xsi:type="dcterms:W3CDTF">2014-08-03T22:35:48Z</dcterms:created>
  <dcterms:modified xsi:type="dcterms:W3CDTF">2014-08-08T16:29:22Z</dcterms:modified>
</cp:coreProperties>
</file>