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47"/>
  </p:notesMasterIdLst>
  <p:handoutMasterIdLst>
    <p:handoutMasterId r:id="rId48"/>
  </p:handoutMasterIdLst>
  <p:sldIdLst>
    <p:sldId id="256" r:id="rId2"/>
    <p:sldId id="303" r:id="rId3"/>
    <p:sldId id="344" r:id="rId4"/>
    <p:sldId id="342" r:id="rId5"/>
    <p:sldId id="343" r:id="rId6"/>
    <p:sldId id="338" r:id="rId7"/>
    <p:sldId id="339" r:id="rId8"/>
    <p:sldId id="340" r:id="rId9"/>
    <p:sldId id="341" r:id="rId10"/>
    <p:sldId id="305" r:id="rId11"/>
    <p:sldId id="345" r:id="rId12"/>
    <p:sldId id="381" r:id="rId13"/>
    <p:sldId id="347" r:id="rId14"/>
    <p:sldId id="348" r:id="rId15"/>
    <p:sldId id="349" r:id="rId16"/>
    <p:sldId id="350" r:id="rId17"/>
    <p:sldId id="351" r:id="rId18"/>
    <p:sldId id="352" r:id="rId19"/>
    <p:sldId id="353" r:id="rId20"/>
    <p:sldId id="354" r:id="rId21"/>
    <p:sldId id="355" r:id="rId22"/>
    <p:sldId id="356" r:id="rId23"/>
    <p:sldId id="357" r:id="rId24"/>
    <p:sldId id="358" r:id="rId25"/>
    <p:sldId id="359" r:id="rId26"/>
    <p:sldId id="360" r:id="rId27"/>
    <p:sldId id="361" r:id="rId28"/>
    <p:sldId id="362" r:id="rId29"/>
    <p:sldId id="363" r:id="rId30"/>
    <p:sldId id="364" r:id="rId31"/>
    <p:sldId id="365" r:id="rId32"/>
    <p:sldId id="366" r:id="rId33"/>
    <p:sldId id="367" r:id="rId34"/>
    <p:sldId id="369" r:id="rId35"/>
    <p:sldId id="371" r:id="rId36"/>
    <p:sldId id="372" r:id="rId37"/>
    <p:sldId id="374" r:id="rId38"/>
    <p:sldId id="304" r:id="rId39"/>
    <p:sldId id="375" r:id="rId40"/>
    <p:sldId id="373" r:id="rId41"/>
    <p:sldId id="376" r:id="rId42"/>
    <p:sldId id="377" r:id="rId43"/>
    <p:sldId id="378" r:id="rId44"/>
    <p:sldId id="379" r:id="rId45"/>
    <p:sldId id="380"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79832" autoAdjust="0"/>
  </p:normalViewPr>
  <p:slideViewPr>
    <p:cSldViewPr>
      <p:cViewPr varScale="1">
        <p:scale>
          <a:sx n="58" d="100"/>
          <a:sy n="58" d="100"/>
        </p:scale>
        <p:origin x="-1722" y="-84"/>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250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B4597A2-F4B4-40E3-AEC7-82898BE21448}" type="datetimeFigureOut">
              <a:rPr lang="en-US" smtClean="0"/>
              <a:pPr/>
              <a:t>7/31/2013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4AC5940-EC80-4A19-93F1-AB63DFC39D61}" type="slidenum">
              <a:rPr lang="en-US" smtClean="0"/>
              <a:pPr/>
              <a:t>‹#›</a:t>
            </a:fld>
            <a:endParaRPr lang="en-US"/>
          </a:p>
        </p:txBody>
      </p:sp>
    </p:spTree>
    <p:extLst>
      <p:ext uri="{BB962C8B-B14F-4D97-AF65-F5344CB8AC3E}">
        <p14:creationId xmlns:p14="http://schemas.microsoft.com/office/powerpoint/2010/main" val="3656791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547D723-D933-4832-B9E0-4736B7E803CC}" type="datetimeFigureOut">
              <a:rPr lang="en-US" smtClean="0"/>
              <a:pPr/>
              <a:t>7/31/2013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9AB5014-7D89-422D-A71F-402625917A30}" type="slidenum">
              <a:rPr lang="en-US" smtClean="0"/>
              <a:pPr/>
              <a:t>‹#›</a:t>
            </a:fld>
            <a:endParaRPr lang="en-US"/>
          </a:p>
        </p:txBody>
      </p:sp>
    </p:spTree>
    <p:extLst>
      <p:ext uri="{BB962C8B-B14F-4D97-AF65-F5344CB8AC3E}">
        <p14:creationId xmlns:p14="http://schemas.microsoft.com/office/powerpoint/2010/main" val="1906374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This tip sheet explains how IPEDS</a:t>
            </a:r>
            <a:r>
              <a:rPr lang="en-US" baseline="0" dirty="0" smtClean="0">
                <a:effectLst/>
              </a:rPr>
              <a:t> data are made available.  </a:t>
            </a:r>
            <a:endParaRPr lang="en-US" dirty="0" smtClean="0">
              <a:effectLst/>
            </a:endParaRPr>
          </a:p>
          <a:p>
            <a:r>
              <a:rPr lang="en-US" dirty="0" smtClean="0">
                <a:effectLst/>
              </a:rPr>
              <a:t>Publicly</a:t>
            </a:r>
            <a:r>
              <a:rPr lang="en-US" baseline="0" dirty="0" smtClean="0">
                <a:effectLst/>
              </a:rPr>
              <a:t> released data are the most “clean” data, and are generally the data available from the data collection cycle from the previous year.  Early release data are not “imputed,” and subject to some changes.  Generally, they are from the most recent data collection cycle.  These data are not the data used in NCES reports because they are subject to additional analysis and review.</a:t>
            </a: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There are two levels</a:t>
            </a:r>
            <a:r>
              <a:rPr lang="en-US" baseline="0" dirty="0" smtClean="0">
                <a:effectLst/>
              </a:rPr>
              <a:t> of data available:  publicly released data and additional early release data.  Publicly released data include all of the years of data collected that have been analyzed, reviewed and made available in First Look Publications.  The latest year available is generally the one prior to the latest data collection cycle.  Additional early release data “i</a:t>
            </a:r>
            <a:r>
              <a:rPr lang="en-US" dirty="0" smtClean="0">
                <a:effectLst/>
              </a:rPr>
              <a:t>ncludes access to publicly released data as well as early release data.”  Early release data are those data recently submitted through the data collection process acceptable</a:t>
            </a:r>
            <a:r>
              <a:rPr lang="en-US" baseline="0" dirty="0" smtClean="0">
                <a:effectLst/>
              </a:rPr>
              <a:t> through the quality control processes.  </a:t>
            </a:r>
            <a:r>
              <a:rPr lang="en-US" dirty="0" smtClean="0">
                <a:effectLst/>
              </a:rPr>
              <a:t> “The early release files are provided for institutional level analysis only, and should not be used for national, state, or other aggregate estimates.”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Once in the Data Center users are prompted to select Publicly Released Data or Additional Early Release Data.  Accessing Early Release Data requires a login and password.  The most recent year of data by survey are indicated on the screen.</a:t>
            </a:r>
            <a:endParaRPr lang="en-US" dirty="0" smtClean="0">
              <a:effectLst/>
            </a:endParaRPr>
          </a:p>
          <a:p>
            <a:endParaRPr lang="en-US" dirty="0" smtClean="0">
              <a:effectLst/>
            </a:endParaRPr>
          </a:p>
        </p:txBody>
      </p:sp>
      <p:sp>
        <p:nvSpPr>
          <p:cNvPr id="4" name="Slide Number Placeholder 3"/>
          <p:cNvSpPr>
            <a:spLocks noGrp="1"/>
          </p:cNvSpPr>
          <p:nvPr>
            <p:ph type="sldNum" sz="quarter" idx="10"/>
          </p:nvPr>
        </p:nvSpPr>
        <p:spPr/>
        <p:txBody>
          <a:bodyPr/>
          <a:lstStyle/>
          <a:p>
            <a:fld id="{E9AB5014-7D89-422D-A71F-402625917A30}" type="slidenum">
              <a:rPr lang="en-US" smtClean="0"/>
              <a:pPr/>
              <a:t>10</a:t>
            </a:fld>
            <a:endParaRPr lang="en-US"/>
          </a:p>
        </p:txBody>
      </p:sp>
    </p:spTree>
    <p:extLst>
      <p:ext uri="{BB962C8B-B14F-4D97-AF65-F5344CB8AC3E}">
        <p14:creationId xmlns:p14="http://schemas.microsoft.com/office/powerpoint/2010/main" val="4232144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exception of </a:t>
            </a:r>
            <a:r>
              <a:rPr lang="en-US" dirty="0" err="1" smtClean="0"/>
              <a:t>ExPT</a:t>
            </a:r>
            <a:r>
              <a:rPr lang="en-US" dirty="0" smtClean="0"/>
              <a:t> (Executive Peer Tool) and DFR (Data Feedback Report) you will be asked whether</a:t>
            </a:r>
            <a:r>
              <a:rPr lang="en-US" baseline="0" dirty="0" smtClean="0"/>
              <a:t> you want to access </a:t>
            </a:r>
            <a:r>
              <a:rPr lang="en-US" baseline="0" dirty="0" smtClean="0"/>
              <a:t>Provisional Release </a:t>
            </a:r>
            <a:r>
              <a:rPr lang="en-US" baseline="0" dirty="0" smtClean="0"/>
              <a:t>Data or </a:t>
            </a:r>
            <a:r>
              <a:rPr lang="en-US" baseline="0" dirty="0" smtClean="0"/>
              <a:t>Preliminary Release Data</a:t>
            </a:r>
            <a:r>
              <a:rPr lang="en-US" baseline="0" dirty="0" smtClean="0"/>
              <a:t>.  Choose any of the links (except for </a:t>
            </a:r>
            <a:r>
              <a:rPr lang="en-US" baseline="0" dirty="0" err="1" smtClean="0"/>
              <a:t>ExPT</a:t>
            </a:r>
            <a:r>
              <a:rPr lang="en-US" baseline="0" dirty="0" smtClean="0"/>
              <a:t> and DFR) and you will be provided your choice.</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11</a:t>
            </a:fld>
            <a:endParaRPr lang="en-US"/>
          </a:p>
        </p:txBody>
      </p:sp>
    </p:spTree>
    <p:extLst>
      <p:ext uri="{BB962C8B-B14F-4D97-AF65-F5344CB8AC3E}">
        <p14:creationId xmlns:p14="http://schemas.microsoft.com/office/powerpoint/2010/main" val="200805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screen</a:t>
            </a:r>
            <a:r>
              <a:rPr lang="en-US" baseline="0" dirty="0" smtClean="0"/>
              <a:t> shot is based on choosing the hyperlink for “Look Up an Institution.”  Note that there are hyperlinks for </a:t>
            </a:r>
            <a:r>
              <a:rPr lang="en-US" baseline="0" dirty="0" smtClean="0"/>
              <a:t>Provisional Release </a:t>
            </a:r>
            <a:r>
              <a:rPr lang="en-US" baseline="0" dirty="0" smtClean="0"/>
              <a:t>Data and </a:t>
            </a:r>
            <a:r>
              <a:rPr lang="en-US" baseline="0" dirty="0" smtClean="0"/>
              <a:t>Preliminary Release </a:t>
            </a:r>
            <a:r>
              <a:rPr lang="en-US" baseline="0" dirty="0" smtClean="0"/>
              <a:t>Data. </a:t>
            </a:r>
            <a:r>
              <a:rPr lang="en-US" baseline="0" dirty="0" smtClean="0"/>
              <a:t>Note </a:t>
            </a:r>
            <a:r>
              <a:rPr lang="en-US" baseline="0" dirty="0" smtClean="0"/>
              <a:t>that the most recently available years of data are noted next to the survey</a:t>
            </a:r>
            <a:r>
              <a:rPr lang="en-US" baseline="0" dirty="0" smtClean="0"/>
              <a:t>. ADDITIONAL EARLY RELEASE or PRELIMINARY RELEASE DATA WERE NOT AVAILABLE AS OF THE END OF JULY 2013, SO THIS OPTION WAS NOT AVAILABLE.</a:t>
            </a:r>
            <a:endParaRPr lang="en-US" baseline="0" dirty="0" smtClean="0"/>
          </a:p>
          <a:p>
            <a:endParaRPr lang="en-US" baseline="0" dirty="0" smtClean="0"/>
          </a:p>
          <a:p>
            <a:r>
              <a:rPr lang="en-US" baseline="0" dirty="0" smtClean="0"/>
              <a:t>Note that a default selection chooses </a:t>
            </a:r>
            <a:r>
              <a:rPr lang="en-US" baseline="0" dirty="0" smtClean="0"/>
              <a:t>Final Release Data</a:t>
            </a:r>
            <a:r>
              <a:rPr lang="en-US" baseline="0" dirty="0" smtClean="0"/>
              <a:t>.  By clicking on the </a:t>
            </a:r>
            <a:r>
              <a:rPr lang="en-US" baseline="0" dirty="0" smtClean="0"/>
              <a:t>information </a:t>
            </a:r>
            <a:r>
              <a:rPr lang="en-US" baseline="0" dirty="0" smtClean="0"/>
              <a:t>link for </a:t>
            </a:r>
            <a:r>
              <a:rPr lang="en-US" baseline="0" dirty="0" smtClean="0"/>
              <a:t>provisional release or final release data </a:t>
            </a:r>
            <a:r>
              <a:rPr lang="en-US" baseline="0" dirty="0" smtClean="0"/>
              <a:t>the user will get a message that </a:t>
            </a:r>
            <a:r>
              <a:rPr lang="en-US" baseline="0" dirty="0" smtClean="0"/>
              <a:t>preliminary release data </a:t>
            </a:r>
            <a:r>
              <a:rPr lang="en-US" baseline="0" dirty="0" smtClean="0"/>
              <a:t>are those originally submitted by institutions in the given collection year, and may not be reflected in published NCES tables, while revised data will reflect as best as possible any revisions submitted by institutions after the initial collection cycle</a:t>
            </a:r>
            <a:r>
              <a:rPr lang="en-US" baseline="0" dirty="0" smtClean="0"/>
              <a:t>.</a:t>
            </a:r>
          </a:p>
          <a:p>
            <a:endParaRPr lang="en-US" baseline="0" dirty="0" smtClean="0"/>
          </a:p>
          <a:p>
            <a:r>
              <a:rPr lang="en-US" baseline="0" dirty="0" smtClean="0"/>
              <a:t>THIS SCREEN SHOT WAS TAKEN IN JULY 2012.  AS OF JULY 2013 THERE WERE NO PRELIMINARY RELEASE DATA.</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12</a:t>
            </a:fld>
            <a:endParaRPr lang="en-US"/>
          </a:p>
        </p:txBody>
      </p:sp>
    </p:spTree>
    <p:extLst>
      <p:ext uri="{BB962C8B-B14F-4D97-AF65-F5344CB8AC3E}">
        <p14:creationId xmlns:p14="http://schemas.microsoft.com/office/powerpoint/2010/main" val="3556334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not done so, and would like access to Early</a:t>
            </a:r>
            <a:r>
              <a:rPr lang="en-US" baseline="0" dirty="0" smtClean="0"/>
              <a:t> Release Data, </a:t>
            </a:r>
            <a:r>
              <a:rPr lang="en-US" baseline="0" dirty="0" smtClean="0"/>
              <a:t>now called Preliminary Release Data, create </a:t>
            </a:r>
            <a:r>
              <a:rPr lang="en-US" baseline="0" dirty="0" smtClean="0"/>
              <a:t>an account.  You will be asked to provide an e-mail, and the account set-up will be sent to that e-mail. </a:t>
            </a:r>
            <a:r>
              <a:rPr lang="en-US" baseline="0" dirty="0" smtClean="0"/>
              <a:t>NOTE THAT THIS SCREEN SHOT WAS TAKEN DURING 2012 AS THERE WERE NO PRELIMINARY RELEASE DATA AVAILABLE AT THE END OF JULY 2013.</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Additional early release</a:t>
            </a:r>
            <a:r>
              <a:rPr lang="en-US" baseline="0" dirty="0" smtClean="0">
                <a:effectLst/>
              </a:rPr>
              <a:t> data i</a:t>
            </a:r>
            <a:r>
              <a:rPr lang="en-US" dirty="0" smtClean="0">
                <a:effectLst/>
              </a:rPr>
              <a:t>ncludes access to publicly released data as well as early release data. The early release files are provided for institutional level analysis only, and should not be used for national, state, or other aggregate estimates. Years in parentheses indicate the most recent early release data available.</a:t>
            </a:r>
          </a:p>
          <a:p>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13</a:t>
            </a:fld>
            <a:endParaRPr lang="en-US"/>
          </a:p>
        </p:txBody>
      </p:sp>
    </p:spTree>
    <p:extLst>
      <p:ext uri="{BB962C8B-B14F-4D97-AF65-F5344CB8AC3E}">
        <p14:creationId xmlns:p14="http://schemas.microsoft.com/office/powerpoint/2010/main" val="711744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Data Center provides many ways to access data.  When using the Data Center Live, hovering over any selection will provide more explanation.  (The next slide will provide an example).</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00805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text box</a:t>
            </a:r>
            <a:r>
              <a:rPr lang="en-US" baseline="0" dirty="0" smtClean="0"/>
              <a:t> on the right changes by hovering over a selection.  The majority of the options will provide institution level data by institutions selected.  “Create Group Statistics” provides the statistics selected for the group.  The DFR (Data Feedback Report) link will provide charts comparing the average statistics for the comparison group selected to the comparison institution selected.</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15</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save a comparison group before you begin, or later in the process.  To set up a comparison group before you access data choose the “Create/Download an institution group” link under the Shortcuts menu.</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16</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there are several methods available for selecting a comparison group.  With the “By Names or </a:t>
            </a:r>
            <a:r>
              <a:rPr lang="en-US" baseline="0" dirty="0" err="1" smtClean="0"/>
              <a:t>UnitIDs</a:t>
            </a:r>
            <a:r>
              <a:rPr lang="en-US" baseline="0" dirty="0" smtClean="0"/>
              <a:t>” option the user can enter individual institutions.  EZ Group offers the options of selecting by categories.  For example, in EZ groups a user could select all Michigan Community Colleges by choosing the State of Michigan, and the Public 2-Year sector.  One of the tutorials provides step-by-step instructions on how to use EZ group.   A user can also select a comparison group based upon common data reported in IPEDS variables (By Variables).</a:t>
            </a:r>
          </a:p>
          <a:p>
            <a:endParaRPr lang="en-US" baseline="0" dirty="0" smtClean="0"/>
          </a:p>
          <a:p>
            <a:r>
              <a:rPr lang="en-US" baseline="0" dirty="0" smtClean="0"/>
              <a:t>The “By Uploading a File” option allows selection by a saved comparison group.</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17</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and the next nine slides demonstrate selecting a comparison group by Institution Name, and saving that list.  After clicking on the short cut to “Create/Download an institution group” the user will be prompted to choose publicly released or early access data.  Either option will work in creating the saved comparison group.  The next choice is “1. Select Institution.”  Typing in even a few characters of the institution name will set up a drop-list of institutions.</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18</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typing in “</a:t>
            </a:r>
            <a:r>
              <a:rPr lang="en-US" dirty="0" err="1" smtClean="0"/>
              <a:t>oakland</a:t>
            </a:r>
            <a:r>
              <a:rPr lang="en-US" dirty="0" smtClean="0"/>
              <a:t>” a drop down list appeared.</a:t>
            </a:r>
            <a:r>
              <a:rPr lang="en-US" baseline="0" dirty="0" smtClean="0"/>
              <a:t>  For purposes of this example, Oakland Community College was chosen.</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19</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now have four trainers from Michigan:</a:t>
            </a:r>
          </a:p>
          <a:p>
            <a:r>
              <a:rPr lang="en-US" dirty="0" smtClean="0"/>
              <a:t>Eileen</a:t>
            </a:r>
            <a:r>
              <a:rPr lang="en-US" baseline="0" dirty="0" smtClean="0"/>
              <a:t> Brennan (Oakland Community College)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Lakia</a:t>
            </a:r>
            <a:r>
              <a:rPr lang="en-US" baseline="0" dirty="0" smtClean="0"/>
              <a:t> Hairston (P&amp;A Scholars Beauty School) lakiahairston@comcast.net</a:t>
            </a:r>
            <a:endParaRPr lang="en-US" dirty="0" smtClean="0"/>
          </a:p>
          <a:p>
            <a:r>
              <a:rPr lang="en-US" baseline="0" dirty="0" err="1" smtClean="0"/>
              <a:t>Alissa</a:t>
            </a:r>
            <a:r>
              <a:rPr lang="en-US" baseline="0" dirty="0" smtClean="0"/>
              <a:t> </a:t>
            </a:r>
            <a:r>
              <a:rPr lang="en-US" baseline="0" dirty="0" err="1" smtClean="0"/>
              <a:t>Sheftic</a:t>
            </a:r>
            <a:r>
              <a:rPr lang="en-US" baseline="0" dirty="0" smtClean="0"/>
              <a:t> (Glen Oaks Community College) </a:t>
            </a:r>
            <a:r>
              <a:rPr lang="en-US" sz="1200" kern="1200" dirty="0" smtClean="0">
                <a:solidFill>
                  <a:schemeClr val="tx1"/>
                </a:solidFill>
                <a:effectLst/>
                <a:latin typeface="+mn-lt"/>
                <a:ea typeface="+mn-ea"/>
                <a:cs typeface="+mn-cs"/>
              </a:rPr>
              <a:t>asheftic@lakemichigancollege.edu</a:t>
            </a:r>
            <a:endParaRPr lang="en-US" baseline="0" dirty="0" smtClean="0"/>
          </a:p>
          <a:p>
            <a:r>
              <a:rPr lang="en-US" baseline="0" dirty="0" smtClean="0"/>
              <a:t>Tim </a:t>
            </a:r>
            <a:r>
              <a:rPr lang="en-US" baseline="0" dirty="0" err="1" smtClean="0"/>
              <a:t>Yount</a:t>
            </a:r>
            <a:r>
              <a:rPr lang="en-US" baseline="0" dirty="0" smtClean="0"/>
              <a:t> (Baker University) tim.yount@baker.edu</a:t>
            </a:r>
          </a:p>
        </p:txBody>
      </p:sp>
      <p:sp>
        <p:nvSpPr>
          <p:cNvPr id="4" name="Slide Number Placeholder 3"/>
          <p:cNvSpPr>
            <a:spLocks noGrp="1"/>
          </p:cNvSpPr>
          <p:nvPr>
            <p:ph type="sldNum" sz="quarter" idx="10"/>
          </p:nvPr>
        </p:nvSpPr>
        <p:spPr/>
        <p:txBody>
          <a:bodyPr/>
          <a:lstStyle/>
          <a:p>
            <a:fld id="{E9AB5014-7D89-422D-A71F-402625917A30}" type="slidenum">
              <a:rPr lang="en-US" smtClean="0"/>
              <a:pPr/>
              <a:t>2</a:t>
            </a:fld>
            <a:endParaRPr lang="en-US"/>
          </a:p>
        </p:txBody>
      </p:sp>
    </p:spTree>
    <p:extLst>
      <p:ext uri="{BB962C8B-B14F-4D97-AF65-F5344CB8AC3E}">
        <p14:creationId xmlns:p14="http://schemas.microsoft.com/office/powerpoint/2010/main" val="1468188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selecting Oakland</a:t>
            </a:r>
            <a:r>
              <a:rPr lang="en-US" baseline="0" dirty="0" smtClean="0"/>
              <a:t> Community College, the IPEDS id, name, city and state appear in “My Institutions.”  To select another institution click on “By Names or </a:t>
            </a:r>
            <a:r>
              <a:rPr lang="en-US" baseline="0" dirty="0" err="1" smtClean="0"/>
              <a:t>UnitIDs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20</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typing in “Macomb,” Macomb Community College appears in the drop-down</a:t>
            </a:r>
            <a:r>
              <a:rPr lang="en-US" baseline="0" dirty="0" smtClean="0"/>
              <a:t> list.  Macomb Community College is selected.</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21</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two institutions appear in the “My Institutions.”</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22</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no Comparison Institution was selected.  To select a comparison institution choose</a:t>
            </a:r>
            <a:r>
              <a:rPr lang="en-US" baseline="0" dirty="0" smtClean="0"/>
              <a:t> the Add link on the My Comparison Institution line.</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23</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after choosing the Add My Comparison Institution link a prompt screen appears allowing for choosing one of the institutions already selected, or entering a new institution.</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24</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Oakland Community College is now the Comparison Institution.  Repeat</a:t>
            </a:r>
            <a:r>
              <a:rPr lang="en-US" baseline="0" dirty="0" smtClean="0"/>
              <a:t> the steps of choosing institutions to get the other institutions desired for the comparison group.</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25</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institution</a:t>
            </a:r>
            <a:r>
              <a:rPr lang="en-US" baseline="0" dirty="0" smtClean="0"/>
              <a:t> list composed of OCC’s neighbors has been produced.  Now, this list can be saved by choosing the Export option.</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26</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user is prompted to open,</a:t>
            </a:r>
            <a:r>
              <a:rPr lang="en-US" baseline="0" dirty="0" smtClean="0"/>
              <a:t> save or cancel.  When saving the list note that the extension for the file is “</a:t>
            </a:r>
            <a:r>
              <a:rPr lang="en-US" baseline="0" dirty="0" err="1" smtClean="0"/>
              <a:t>uid</a:t>
            </a:r>
            <a:r>
              <a:rPr lang="en-US" baseline="0" dirty="0" smtClean="0"/>
              <a:t>.”  Do not change the extension.  This file type must be maintained to later upload the saved </a:t>
            </a:r>
            <a:r>
              <a:rPr lang="en-US" baseline="0" smtClean="0"/>
              <a:t>comparison group.</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27</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chief officer and the </a:t>
            </a:r>
            <a:r>
              <a:rPr lang="en-US" baseline="0" dirty="0" err="1" smtClean="0"/>
              <a:t>keyholder</a:t>
            </a:r>
            <a:r>
              <a:rPr lang="en-US" baseline="0" dirty="0" smtClean="0"/>
              <a:t> of every institution receive a copy of the Data Feedback report each year in October.  The Data Feedback Report provides charts comparing the institution to a comparison group either selected by the institution or selected through a formula using such factors as Carnegie classification, enrollment, and geographical setting.  Chart topics include information about student enrollment, staff, and finances selected by a Technical Review Panel.</a:t>
            </a:r>
          </a:p>
          <a:p>
            <a:endParaRPr lang="en-US" baseline="0" dirty="0" smtClean="0"/>
          </a:p>
          <a:p>
            <a:r>
              <a:rPr lang="en-US" baseline="0" dirty="0" smtClean="0"/>
              <a:t>The Data Feedback Report can be replicated using the </a:t>
            </a:r>
            <a:r>
              <a:rPr lang="en-US" baseline="0" dirty="0" err="1" smtClean="0"/>
              <a:t>ExPT</a:t>
            </a:r>
            <a:r>
              <a:rPr lang="en-US" baseline="0" dirty="0" smtClean="0"/>
              <a:t> AND DFR tool, using either the institution’s selected comparison group (or the default selected by IPEDS) or another comparison group chosen by the user.</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28</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choosing </a:t>
            </a:r>
            <a:r>
              <a:rPr lang="en-US" baseline="0" dirty="0" smtClean="0"/>
              <a:t>the </a:t>
            </a:r>
            <a:r>
              <a:rPr lang="en-US" baseline="0" dirty="0" err="1" smtClean="0"/>
              <a:t>ExPT</a:t>
            </a:r>
            <a:r>
              <a:rPr lang="en-US" baseline="0" dirty="0" smtClean="0"/>
              <a:t> AND DFR link this screen appears.  Note that a comparison college has been selected.</a:t>
            </a:r>
          </a:p>
          <a:p>
            <a:endParaRPr lang="en-US" baseline="0" dirty="0" smtClean="0"/>
          </a:p>
          <a:p>
            <a:r>
              <a:rPr lang="en-US" baseline="0" dirty="0" smtClean="0"/>
              <a:t>There are two options available.  Choosing “Create a Custom Data Feedback Report” creates a Data Feedback Report with the comparison group the user chooses.  Choosing “Create a Statistical Analysis Report” allows the user to choose which data to view.  The data are then available in charts comparing the comparison institution to the group, and as data tables showing the data for each school in the comparison group.</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29</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slides in this</a:t>
            </a:r>
            <a:r>
              <a:rPr lang="en-US" baseline="0" dirty="0" smtClean="0"/>
              <a:t> PowerPoint document will be reviewed during the presentation.  However, the document will be available on the MCCNET website after the workshop so that participants and others can use the information as needed as they explore the IPEDS Data Center.</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468188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“Create a Custom</a:t>
            </a:r>
            <a:r>
              <a:rPr lang="en-US" baseline="0" dirty="0" smtClean="0"/>
              <a:t> Data Feedback Report” link has been chosen here.  At this point the user can choose to create an institution list, use EX Group, or Upload a File.  At this point, Upload a File has been chosen, the user prompted to log in, and the prompt to enter the saved comparison list provided.  Remember, in the section on Comparison Groups, a Comparison Group was saved WITH A .UID EXTENSION!  That file was uploaded before setting up the next screen.</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30</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institution list is populated with the institutions from the save list.  The next step is to click continue to select what data from the Data Feedback Report the user wants.</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31</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list of the variables available in the Feedback Report appears.  The list on this</a:t>
            </a:r>
            <a:r>
              <a:rPr lang="en-US" baseline="0" dirty="0" smtClean="0"/>
              <a:t> slide is available through the screen print.  Scrolling down on the actual web page allows viewing additional variables.  Users are given the option of selecting all variables, choosing among the variables available, or selecting only the variables printed in the Data Feedback Report.  Note that all data are Fall </a:t>
            </a:r>
            <a:r>
              <a:rPr lang="en-US" baseline="0" dirty="0" smtClean="0"/>
              <a:t>2011, </a:t>
            </a:r>
            <a:r>
              <a:rPr lang="en-US" baseline="0" dirty="0" smtClean="0"/>
              <a:t>or the </a:t>
            </a:r>
            <a:r>
              <a:rPr lang="en-US" baseline="0" dirty="0" smtClean="0"/>
              <a:t>2010-11  </a:t>
            </a:r>
            <a:r>
              <a:rPr lang="en-US" baseline="0" dirty="0" smtClean="0"/>
              <a:t>academic year.  </a:t>
            </a:r>
            <a:r>
              <a:rPr lang="en-US" baseline="0" dirty="0" smtClean="0"/>
              <a:t>Your </a:t>
            </a:r>
            <a:r>
              <a:rPr lang="en-US" baseline="0" dirty="0" err="1" smtClean="0"/>
              <a:t>keyholder</a:t>
            </a:r>
            <a:r>
              <a:rPr lang="en-US" baseline="0" dirty="0" smtClean="0"/>
              <a:t> and chief executive will have received a Data Feedback Report with Fall 2012 and 2011-12 academic year data.</a:t>
            </a:r>
          </a:p>
          <a:p>
            <a:endParaRPr lang="en-US" baseline="0" dirty="0" smtClean="0"/>
          </a:p>
          <a:p>
            <a:r>
              <a:rPr lang="en-US" baseline="0" dirty="0" smtClean="0"/>
              <a:t>For purposes of this demonstration the following variables are chosen:  Unduplicated 12 Month Enrollment, Student to Faculty Ratio, Percent of all Undergraduates Receiving Aid by type, and Percent distribution of core expenses by function.</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32</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chart appears, as well as a prompt to download the document as a PDF file.</a:t>
            </a:r>
          </a:p>
          <a:p>
            <a:endParaRPr lang="en-US" dirty="0" smtClean="0"/>
          </a:p>
          <a:p>
            <a:r>
              <a:rPr lang="en-US" dirty="0" smtClean="0"/>
              <a:t>Note the link to download Data</a:t>
            </a:r>
            <a:r>
              <a:rPr lang="en-US" baseline="0" dirty="0" smtClean="0"/>
              <a:t> Feedback Reports in the upper right corner of the screen.  Using this link, a list of years for which this report is available appears, and the user can choose to download other years.</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33</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“Create a Statistical Analysis</a:t>
            </a:r>
            <a:r>
              <a:rPr lang="en-US" baseline="0" dirty="0" smtClean="0"/>
              <a:t> Report” link has been chosen here by clicking the MAIN MENU link, choosing </a:t>
            </a:r>
            <a:r>
              <a:rPr lang="en-US" baseline="0" dirty="0" smtClean="0"/>
              <a:t>Custom DFR </a:t>
            </a:r>
            <a:r>
              <a:rPr lang="en-US" baseline="0" dirty="0" smtClean="0"/>
              <a:t>link, and choosing the “Create a Statistical Analysis Report” link. For purposes of this demonstration only the Unduplicated 12 Month Enrollment</a:t>
            </a:r>
            <a:endParaRPr lang="en-US" dirty="0" smtClean="0"/>
          </a:p>
          <a:p>
            <a:r>
              <a:rPr lang="en-US" baseline="0" dirty="0" smtClean="0"/>
              <a:t>variable was chosen.</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34</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“Create a Statistical Analysis</a:t>
            </a:r>
            <a:r>
              <a:rPr lang="en-US" baseline="0" dirty="0" smtClean="0"/>
              <a:t> Report” link has been chosen here by clicking the MAIN MENU link, choosing </a:t>
            </a:r>
            <a:r>
              <a:rPr lang="en-US" baseline="0" dirty="0" smtClean="0"/>
              <a:t>Custom </a:t>
            </a:r>
            <a:r>
              <a:rPr lang="en-US" baseline="0" dirty="0" smtClean="0"/>
              <a:t>DFR link, and choosing the “Create a Statistical Analysis Report” link. For purposes of this demonstration only the Unduplicated 12 Month Enrollment</a:t>
            </a:r>
            <a:endParaRPr lang="en-US" dirty="0" smtClean="0"/>
          </a:p>
          <a:p>
            <a:r>
              <a:rPr lang="en-US" baseline="0" dirty="0" smtClean="0"/>
              <a:t>variable was chosen</a:t>
            </a:r>
            <a:r>
              <a:rPr lang="en-US" baseline="0" dirty="0" smtClean="0"/>
              <a:t>.  All elements were chosen.</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35</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the Statistics and Data Tabs, as well as the Graph icon.  Clicking on the Statistics Tab, or allowing the default option, will result in showing the Comparison Institution compared to the Comparison Group.  Choosing the graph icon will produce a chart like those produced in the Data Feedback Report.  Choosing the Data tab will produce a list of the data by institution.</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36</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data appear after clicking on the DATA tab.</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37</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AB5014-7D89-422D-A71F-402625917A30}" type="slidenum">
              <a:rPr lang="en-US" smtClean="0"/>
              <a:pPr/>
              <a:t>38</a:t>
            </a:fld>
            <a:endParaRPr lang="en-US"/>
          </a:p>
        </p:txBody>
      </p:sp>
    </p:spTree>
    <p:extLst>
      <p:ext uri="{BB962C8B-B14F-4D97-AF65-F5344CB8AC3E}">
        <p14:creationId xmlns:p14="http://schemas.microsoft.com/office/powerpoint/2010/main" val="42385062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Clicking on the</a:t>
            </a:r>
            <a:r>
              <a:rPr lang="en-US" baseline="0" dirty="0" smtClean="0"/>
              <a:t> MAIN MENU tab produces a list of all of the options on the initial Data Center screen</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THAT THIS SCREEN PRINT WAS CREATED IN JULY, 2012.  CHANGES MAY HAVE BEEN IMPLEMENTED, INCLUDING DATA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THE GENERAL NAVIGATION AND CONCEPTS REMAIN THE SAME.</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39</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the main</a:t>
            </a:r>
            <a:r>
              <a:rPr lang="en-US" baseline="0" dirty="0" smtClean="0"/>
              <a:t> IPEDS page, then choose the link to IPEDS Resources.</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4</a:t>
            </a:fld>
            <a:endParaRPr lang="en-US"/>
          </a:p>
        </p:txBody>
      </p:sp>
    </p:spTree>
    <p:extLst>
      <p:ext uri="{BB962C8B-B14F-4D97-AF65-F5344CB8AC3E}">
        <p14:creationId xmlns:p14="http://schemas.microsoft.com/office/powerpoint/2010/main" val="32881105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that after clicking on the “Compare individual institutions” link in the drop down menu, that title appears near</a:t>
            </a:r>
            <a:r>
              <a:rPr lang="en-US" baseline="0" dirty="0" smtClean="0"/>
              <a:t> the upper left of the screen.  The following ____ slides will show examples of the results.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user is prompted to confirm or change the comparison group before clicking Continue, to select variables</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THAT THIS SCREEN PRINT WAS CREATED IN JULY, 2012.  CHANGES MAY HAVE BEEN IMPLEMENTED, INCLUDING DATA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THE GENERAL NAVIGATION AND CONCEPTS REMAIN THE SAME.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40</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list of variables appears, including a set</a:t>
            </a:r>
            <a:r>
              <a:rPr lang="en-US" baseline="0" dirty="0" smtClean="0"/>
              <a:t> of Frequently used/Derived variables.  Most variables include an “i” icon.  Clicking on the icon produces a description of the variable.  It is helpful to have some knowledge of the IPEDS surveys, and in which years they occurred.  For example, several HR surveys have changed over the years, with salary by interval mandatory only in select years.  Another example is race/ethnicity for both students and staff.  The new reporting categories were mandatory for some reports in earlier years than other reports</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THAT THIS SCREEN PRINT WAS CREATED IN JULY, 2012.  CHANGES MAY HAVE BEEN IMPLEMENTED, INCLUDING DATA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THE GENERAL NAVIGATION AND CONCEPTS REMAIN THE SAME.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41</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Recalling that the user logged on earlier,</a:t>
            </a:r>
            <a:r>
              <a:rPr lang="en-US" baseline="0" dirty="0" smtClean="0"/>
              <a:t> so </a:t>
            </a:r>
            <a:r>
              <a:rPr lang="en-US" dirty="0" smtClean="0"/>
              <a:t>additional</a:t>
            </a:r>
            <a:r>
              <a:rPr lang="en-US" baseline="0" dirty="0" smtClean="0"/>
              <a:t> early release data is available.  In this example the “Frequently used/Derived variables link was </a:t>
            </a:r>
            <a:r>
              <a:rPr lang="en-US" baseline="0" dirty="0" smtClean="0"/>
              <a:t>selected</a:t>
            </a:r>
            <a:r>
              <a:rPr lang="en-US" baseline="0" dirty="0" smtClean="0"/>
              <a:t>.  “Degrees/awards” were selected, 2009-10 to current year, and Associate’s degree selected as well</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THAT THIS SCREEN PRINT WAS CREATED IN JULY, 2012.  CHANGES MAY HAVE BEEN IMPLEMENTED, INCLUDING DATA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THE GENERAL NAVIGATION AND CONCEPTS REMAIN THE SAME.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42</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clicking continue, this screen results.  Had multiple variables been selected,</a:t>
            </a:r>
            <a:r>
              <a:rPr lang="en-US" baseline="0" dirty="0" smtClean="0"/>
              <a:t> the user would have the option of de-selecting some variables or selecting all</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THAT THIS SCREEN PRINT WAS CREATED IN JULY, 2012.  CHANGES MAY HAVE BEEN IMPLEMENTED, INCLUDING DATA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THE GENERAL NAVIGATION AND CONCEPTS REMAIN THE SAME.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43</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clicking continue, this</a:t>
            </a:r>
            <a:r>
              <a:rPr lang="en-US" baseline="0" dirty="0" smtClean="0"/>
              <a:t> screen provides options for the output</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THAT THIS SCREEN PRINT WAS CREATED IN JULY, 2012.  CHANGES MAY HAVE BEEN IMPLEMENTED, INCLUDING DATA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THE GENERAL NAVIGATION AND CONCEPTS REMAIN THE SAME.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44</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an example of the output when “View on Screen” is selected</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THAT THIS SCREEN PRINT WAS CREATED IN JULY, 2012.  CHANGES MAY HAVE BEEN IMPLEMENTED, INCLUDING DATA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THE GENERAL NAVIGATION AND CONCEPTS REMAIN THE SAME.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45</a:t>
            </a:fld>
            <a:endParaRPr lang="en-US"/>
          </a:p>
        </p:txBody>
      </p:sp>
    </p:spTree>
    <p:extLst>
      <p:ext uri="{BB962C8B-B14F-4D97-AF65-F5344CB8AC3E}">
        <p14:creationId xmlns:p14="http://schemas.microsoft.com/office/powerpoint/2010/main" val="918484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the</a:t>
            </a:r>
            <a:r>
              <a:rPr lang="en-US" baseline="0" dirty="0" smtClean="0"/>
              <a:t> Data Tip Sheets and FAQs hyperlink at the bottom of the page.</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5</a:t>
            </a:fld>
            <a:endParaRPr lang="en-US"/>
          </a:p>
        </p:txBody>
      </p:sp>
    </p:spTree>
    <p:extLst>
      <p:ext uri="{BB962C8B-B14F-4D97-AF65-F5344CB8AC3E}">
        <p14:creationId xmlns:p14="http://schemas.microsoft.com/office/powerpoint/2010/main" val="3846378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the link “Go the IPEDS Data Center User Manual.”  Note that there are many other resources</a:t>
            </a:r>
            <a:r>
              <a:rPr lang="en-US" baseline="0" dirty="0" smtClean="0"/>
              <a:t> available to explore!</a:t>
            </a:r>
          </a:p>
          <a:p>
            <a:endParaRPr lang="en-US" baseline="0" dirty="0" smtClean="0"/>
          </a:p>
          <a:p>
            <a:r>
              <a:rPr lang="en-US" baseline="0" dirty="0" smtClean="0"/>
              <a:t>This manual is also available directly in the Data Center under the help menu.</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6</a:t>
            </a:fld>
            <a:endParaRPr lang="en-US"/>
          </a:p>
        </p:txBody>
      </p:sp>
    </p:spTree>
    <p:extLst>
      <p:ext uri="{BB962C8B-B14F-4D97-AF65-F5344CB8AC3E}">
        <p14:creationId xmlns:p14="http://schemas.microsoft.com/office/powerpoint/2010/main" val="2766909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http://www.airweb.org/EducationAndEvents/IPEDSTraining/Tutorials</a:t>
            </a:r>
          </a:p>
          <a:p>
            <a:endParaRPr lang="en-US" dirty="0" smtClean="0"/>
          </a:p>
          <a:p>
            <a:r>
              <a:rPr lang="en-US" dirty="0" smtClean="0"/>
              <a:t>There</a:t>
            </a:r>
            <a:r>
              <a:rPr lang="en-US" baseline="0" dirty="0" smtClean="0"/>
              <a:t> are five video tutorials available:  Overview, Getting Started, Comparison Groups, Ranking Report, and Pre-defined Reports.  The longest of these is less than ten minutes!</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7</a:t>
            </a:fld>
            <a:endParaRPr lang="en-US"/>
          </a:p>
        </p:txBody>
      </p:sp>
    </p:spTree>
    <p:extLst>
      <p:ext uri="{BB962C8B-B14F-4D97-AF65-F5344CB8AC3E}">
        <p14:creationId xmlns:p14="http://schemas.microsoft.com/office/powerpoint/2010/main" val="1577575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module</a:t>
            </a:r>
            <a:r>
              <a:rPr lang="en-US" baseline="0" dirty="0" smtClean="0"/>
              <a:t> takes only a few moments to watch.  As of the creation of this PowerPoint, it was noted that Download PDFs are coming soon.</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8</a:t>
            </a:fld>
            <a:endParaRPr lang="en-US"/>
          </a:p>
        </p:txBody>
      </p:sp>
    </p:spTree>
    <p:extLst>
      <p:ext uri="{BB962C8B-B14F-4D97-AF65-F5344CB8AC3E}">
        <p14:creationId xmlns:p14="http://schemas.microsoft.com/office/powerpoint/2010/main" val="2246594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reviewed resources</a:t>
            </a:r>
            <a:r>
              <a:rPr lang="en-US" baseline="0" dirty="0" smtClean="0"/>
              <a:t> to help you with the Data Center, here is how you access it.  You can enter the web-site http:/nces.ed.gov/</a:t>
            </a:r>
            <a:r>
              <a:rPr lang="en-US" baseline="0" dirty="0" err="1" smtClean="0"/>
              <a:t>ipeds</a:t>
            </a:r>
            <a:r>
              <a:rPr lang="en-US" baseline="0" dirty="0" smtClean="0"/>
              <a:t> and choose the IPEDS Data Center hyperlink, or enter nces.ed.gov/</a:t>
            </a:r>
            <a:r>
              <a:rPr lang="en-US" baseline="0" dirty="0" err="1" smtClean="0"/>
              <a:t>ipeds</a:t>
            </a:r>
            <a:r>
              <a:rPr lang="en-US" baseline="0" dirty="0" smtClean="0"/>
              <a:t>/datacenter.</a:t>
            </a:r>
            <a:endParaRPr lang="en-US" dirty="0"/>
          </a:p>
        </p:txBody>
      </p:sp>
      <p:sp>
        <p:nvSpPr>
          <p:cNvPr id="4" name="Slide Number Placeholder 3"/>
          <p:cNvSpPr>
            <a:spLocks noGrp="1"/>
          </p:cNvSpPr>
          <p:nvPr>
            <p:ph type="sldNum" sz="quarter" idx="10"/>
          </p:nvPr>
        </p:nvSpPr>
        <p:spPr/>
        <p:txBody>
          <a:bodyPr/>
          <a:lstStyle/>
          <a:p>
            <a:fld id="{E9AB5014-7D89-422D-A71F-402625917A30}" type="slidenum">
              <a:rPr lang="en-US" smtClean="0"/>
              <a:pPr/>
              <a:t>9</a:t>
            </a:fld>
            <a:endParaRPr lang="en-US"/>
          </a:p>
        </p:txBody>
      </p:sp>
    </p:spTree>
    <p:extLst>
      <p:ext uri="{BB962C8B-B14F-4D97-AF65-F5344CB8AC3E}">
        <p14:creationId xmlns:p14="http://schemas.microsoft.com/office/powerpoint/2010/main" val="364249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728546-AB1F-4135-9E91-B190BADD7FF8}" type="datetime1">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DE09B-F06F-4CA6-BA2F-78ADF7D0345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800D6-4763-475E-B320-8D27EF2DA22D}" type="datetime1">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DE09B-F06F-4CA6-BA2F-78ADF7D034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BB8D9-E214-46E5-8700-42AFD731EEBB}" type="datetime1">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DE09B-F06F-4CA6-BA2F-78ADF7D034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BB9B25-E259-40AD-9FE7-B3C28EF3898B}" type="datetime1">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DE09B-F06F-4CA6-BA2F-78ADF7D034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5D82D-1989-4794-B0EF-32FA4499BBE5}" type="datetime1">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DE09B-F06F-4CA6-BA2F-78ADF7D0345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8D7AB2-5BEF-4022-A2D7-F454403C9613}" type="datetime1">
              <a:rPr lang="en-US" smtClean="0"/>
              <a:pPr/>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DE09B-F06F-4CA6-BA2F-78ADF7D034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47953C-6BAE-430B-91F4-6647FCD70A02}" type="datetime1">
              <a:rPr lang="en-US" smtClean="0"/>
              <a:pPr/>
              <a:t>7/31/2013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8DE09B-F06F-4CA6-BA2F-78ADF7D034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401CF5-32D8-4FA7-A4FB-5F7602E01FA4}" type="datetime1">
              <a:rPr lang="en-US" smtClean="0"/>
              <a:pPr/>
              <a:t>7/31/2013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8DE09B-F06F-4CA6-BA2F-78ADF7D034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E0FCF-BCF0-42B7-B285-D16EFC2D9087}" type="datetime1">
              <a:rPr lang="en-US" smtClean="0"/>
              <a:pPr/>
              <a:t>7/31/2013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8DE09B-F06F-4CA6-BA2F-78ADF7D034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1E6364-D008-495B-BD25-2FE11C5C36FD}" type="datetime1">
              <a:rPr lang="en-US" smtClean="0"/>
              <a:pPr/>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DE09B-F06F-4CA6-BA2F-78ADF7D034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A7A478-F444-423E-86C5-0DEF277EA18E}" type="datetime1">
              <a:rPr lang="en-US" smtClean="0"/>
              <a:pPr/>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DE09B-F06F-4CA6-BA2F-78ADF7D034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D5F5E-6675-4BC5-92D3-91861609CABA}" type="datetime1">
              <a:rPr lang="en-US" smtClean="0"/>
              <a:pPr/>
              <a:t>7/31/2013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DE09B-F06F-4CA6-BA2F-78ADF7D034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tmp"/></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tm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tmp"/></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smtClean="0"/>
              <a:t>IPEDS Data Center – How To</a:t>
            </a:r>
            <a:endParaRPr lang="en-US" sz="3600" b="1" dirty="0"/>
          </a:p>
        </p:txBody>
      </p:sp>
      <p:pic>
        <p:nvPicPr>
          <p:cNvPr id="4" name="Picture 2" descr="\\core\CurrentData\AIR Logos Web and Print\IPEDS_logo.jpg"/>
          <p:cNvPicPr>
            <a:picLocks noChangeAspect="1" noChangeArrowheads="1"/>
          </p:cNvPicPr>
          <p:nvPr/>
        </p:nvPicPr>
        <p:blipFill>
          <a:blip r:embed="rId3" cstate="print"/>
          <a:srcRect/>
          <a:stretch>
            <a:fillRect/>
          </a:stretch>
        </p:blipFill>
        <p:spPr bwMode="auto">
          <a:xfrm>
            <a:off x="228600" y="152400"/>
            <a:ext cx="1143000" cy="1331595"/>
          </a:xfrm>
          <a:prstGeom prst="rect">
            <a:avLst/>
          </a:prstGeom>
          <a:noFill/>
          <a:ln w="9525">
            <a:noFill/>
            <a:miter lim="800000"/>
            <a:headEnd/>
            <a:tailEnd/>
          </a:ln>
        </p:spPr>
      </p:pic>
      <p:sp>
        <p:nvSpPr>
          <p:cNvPr id="6" name="TextBox 5"/>
          <p:cNvSpPr txBox="1"/>
          <p:nvPr/>
        </p:nvSpPr>
        <p:spPr>
          <a:xfrm>
            <a:off x="457200" y="2133600"/>
            <a:ext cx="8077200" cy="2123658"/>
          </a:xfrm>
          <a:prstGeom prst="rect">
            <a:avLst/>
          </a:prstGeom>
          <a:noFill/>
        </p:spPr>
        <p:txBody>
          <a:bodyPr wrap="square" rtlCol="0">
            <a:spAutoFit/>
          </a:bodyPr>
          <a:lstStyle/>
          <a:p>
            <a:r>
              <a:rPr lang="en-US" sz="3600" dirty="0" smtClean="0"/>
              <a:t>Michigan Community Colleges Data Workshop, August 2, 2013</a:t>
            </a:r>
          </a:p>
          <a:p>
            <a:endParaRPr lang="en-US" sz="3600" dirty="0"/>
          </a:p>
          <a:p>
            <a:r>
              <a:rPr lang="en-US" sz="2400" dirty="0" smtClean="0"/>
              <a:t>PRESENTED BY:  Eileen Brennan, Oakland Community College</a:t>
            </a:r>
          </a:p>
        </p:txBody>
      </p:sp>
      <p:sp>
        <p:nvSpPr>
          <p:cNvPr id="7" name="Slide Number Placeholder 6"/>
          <p:cNvSpPr>
            <a:spLocks noGrp="1"/>
          </p:cNvSpPr>
          <p:nvPr>
            <p:ph type="sldNum" sz="quarter" idx="12"/>
          </p:nvPr>
        </p:nvSpPr>
        <p:spPr/>
        <p:txBody>
          <a:bodyPr/>
          <a:lstStyle/>
          <a:p>
            <a:fld id="{8E8DE09B-F06F-4CA6-BA2F-78ADF7D0345C}"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US" sz="2400" b="1" dirty="0"/>
              <a:t>IPEDS DATA CENTER – HOW TO</a:t>
            </a:r>
            <a:br>
              <a:rPr lang="en-US" sz="2400" b="1" dirty="0"/>
            </a:br>
            <a:r>
              <a:rPr lang="en-US" sz="2400" b="1" i="1" dirty="0" smtClean="0"/>
              <a:t>WHEN DO I ACCESS THE DATA?</a:t>
            </a:r>
            <a:br>
              <a:rPr lang="en-US" sz="2400" b="1" i="1" dirty="0" smtClean="0"/>
            </a:br>
            <a:r>
              <a:rPr lang="en-US" sz="2400" i="1" dirty="0" smtClean="0"/>
              <a:t>nces.ed.gov/</a:t>
            </a:r>
            <a:r>
              <a:rPr lang="en-US" sz="2400" i="1" dirty="0" err="1" smtClean="0"/>
              <a:t>ipeds</a:t>
            </a:r>
            <a:r>
              <a:rPr lang="en-US" sz="2400" i="1" dirty="0" smtClean="0"/>
              <a:t>/</a:t>
            </a:r>
            <a:r>
              <a:rPr lang="en-US" sz="2400" i="1" dirty="0" err="1" smtClean="0"/>
              <a:t>submit_data</a:t>
            </a:r>
            <a:r>
              <a:rPr lang="en-US" sz="2400" i="1" dirty="0" smtClean="0"/>
              <a:t>/lifecycle_text.asp</a:t>
            </a:r>
            <a:r>
              <a:rPr lang="en-US" sz="3200" dirty="0" smtClean="0"/>
              <a:t> </a:t>
            </a:r>
            <a:endParaRPr lang="en-US" sz="3200" b="1" dirty="0"/>
          </a:p>
        </p:txBody>
      </p:sp>
      <p:sp>
        <p:nvSpPr>
          <p:cNvPr id="3" name="Content Placeholder 2"/>
          <p:cNvSpPr>
            <a:spLocks noGrp="1"/>
          </p:cNvSpPr>
          <p:nvPr>
            <p:ph idx="1"/>
          </p:nvPr>
        </p:nvSpPr>
        <p:spPr/>
        <p:txBody>
          <a:bodyPr>
            <a:normAutofit/>
          </a:bodyPr>
          <a:lstStyle/>
          <a:p>
            <a:pPr marL="0" indent="0">
              <a:buNone/>
            </a:pPr>
            <a:endParaRPr lang="en-US" dirty="0" smtClean="0"/>
          </a:p>
          <a:p>
            <a:pPr>
              <a:buNone/>
            </a:pPr>
            <a:endParaRPr lang="en-US" dirty="0" smtClean="0"/>
          </a:p>
          <a:p>
            <a:endParaRPr lang="en-US" dirty="0" smtClean="0"/>
          </a:p>
          <a:p>
            <a:pPr lvl="1">
              <a:buNone/>
            </a:pPr>
            <a:endParaRPr lang="en-US" dirty="0" smtClean="0"/>
          </a:p>
          <a:p>
            <a:endParaRPr lang="en-US" dirty="0"/>
          </a:p>
        </p:txBody>
      </p:sp>
      <p:pic>
        <p:nvPicPr>
          <p:cNvPr id="4" name="Picture 2" descr="\\core\CurrentData\AIR Logos Web and Print\IPEDS_logo.jpg"/>
          <p:cNvPicPr>
            <a:picLocks noChangeAspect="1" noChangeArrowheads="1"/>
          </p:cNvPicPr>
          <p:nvPr/>
        </p:nvPicPr>
        <p:blipFill>
          <a:blip r:embed="rId3" cstate="print"/>
          <a:srcRect/>
          <a:stretch>
            <a:fillRect/>
          </a:stretch>
        </p:blipFill>
        <p:spPr bwMode="auto">
          <a:xfrm>
            <a:off x="206829" y="173376"/>
            <a:ext cx="1143000" cy="133159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8E8DE09B-F06F-4CA6-BA2F-78ADF7D0345C}" type="slidenum">
              <a:rPr lang="en-US" smtClean="0">
                <a:solidFill>
                  <a:prstClr val="black">
                    <a:tint val="75000"/>
                  </a:prstClr>
                </a:solidFill>
              </a:rPr>
              <a:pPr/>
              <a:t>10</a:t>
            </a:fld>
            <a:endParaRPr lang="en-US">
              <a:solidFill>
                <a:prstClr val="black">
                  <a:tint val="75000"/>
                </a:prstClr>
              </a:solidFill>
            </a:endParaRPr>
          </a:p>
        </p:txBody>
      </p:sp>
      <p:pic>
        <p:nvPicPr>
          <p:cNvPr id="6" name="Picture 5" descr="The Integrated Postsecondary Education Data System - What Are the Steps in the IPEDS Data Colle - Windows Internet Explor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52600"/>
            <a:ext cx="9144000" cy="4922675"/>
          </a:xfrm>
          <a:prstGeom prst="rect">
            <a:avLst/>
          </a:prstGeom>
        </p:spPr>
      </p:pic>
    </p:spTree>
    <p:extLst>
      <p:ext uri="{BB962C8B-B14F-4D97-AF65-F5344CB8AC3E}">
        <p14:creationId xmlns:p14="http://schemas.microsoft.com/office/powerpoint/2010/main" val="3950470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b="1" dirty="0">
                <a:solidFill>
                  <a:prstClr val="black"/>
                </a:solidFill>
              </a:rPr>
              <a:t>IPEDS DATA CENTER – HOW TO</a:t>
            </a:r>
            <a:br>
              <a:rPr lang="en-US" sz="2400" b="1" dirty="0">
                <a:solidFill>
                  <a:prstClr val="black"/>
                </a:solidFill>
              </a:rPr>
            </a:br>
            <a:r>
              <a:rPr lang="en-US" sz="2400" b="1" i="1" dirty="0" smtClean="0">
                <a:solidFill>
                  <a:prstClr val="black"/>
                </a:solidFill>
              </a:rPr>
              <a:t>HOW DO </a:t>
            </a:r>
            <a:r>
              <a:rPr lang="en-US" sz="2400" b="1" i="1" dirty="0">
                <a:solidFill>
                  <a:prstClr val="black"/>
                </a:solidFill>
              </a:rPr>
              <a:t>I ACCESS THE DATA?</a:t>
            </a:r>
            <a:br>
              <a:rPr lang="en-US" sz="2400" b="1" i="1" dirty="0">
                <a:solidFill>
                  <a:prstClr val="black"/>
                </a:solidFill>
              </a:rPr>
            </a:b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E8DE09B-F06F-4CA6-BA2F-78ADF7D0345C}" type="slidenum">
              <a:rPr lang="en-US" smtClean="0"/>
              <a:pPr/>
              <a:t>11</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28503"/>
            <a:ext cx="8778240"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1020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prstClr val="black"/>
                </a:solidFill>
              </a:rPr>
              <a:t>IPEDS DATA CENTER – HOW TO</a:t>
            </a:r>
            <a:br>
              <a:rPr lang="en-US" sz="2400" b="1" dirty="0">
                <a:solidFill>
                  <a:prstClr val="black"/>
                </a:solidFill>
              </a:rPr>
            </a:br>
            <a:r>
              <a:rPr lang="en-US" sz="2400" b="1" i="1" dirty="0">
                <a:solidFill>
                  <a:prstClr val="black"/>
                </a:solidFill>
              </a:rPr>
              <a:t>WHEN DO I ACCESS THE DATA</a:t>
            </a:r>
            <a:r>
              <a:rPr lang="en-US" sz="2400" b="1" i="1" dirty="0" smtClean="0">
                <a:solidFill>
                  <a:prstClr val="black"/>
                </a:solidFill>
              </a:rPr>
              <a:t>?</a:t>
            </a:r>
            <a:br>
              <a:rPr lang="en-US" sz="2400" b="1" i="1" dirty="0" smtClean="0">
                <a:solidFill>
                  <a:prstClr val="black"/>
                </a:solidFill>
              </a:rPr>
            </a:br>
            <a:r>
              <a:rPr lang="en-US" sz="2400" b="1" i="1" dirty="0" smtClean="0">
                <a:solidFill>
                  <a:prstClr val="black"/>
                </a:solidFill>
              </a:rPr>
              <a:t>Sign up to gain access to Early Release Data</a:t>
            </a:r>
            <a:endParaRPr lang="en-US" sz="2400" dirty="0"/>
          </a:p>
        </p:txBody>
      </p:sp>
      <p:sp>
        <p:nvSpPr>
          <p:cNvPr id="4" name="Slide Number Placeholder 3"/>
          <p:cNvSpPr>
            <a:spLocks noGrp="1"/>
          </p:cNvSpPr>
          <p:nvPr>
            <p:ph type="sldNum" sz="quarter" idx="12"/>
          </p:nvPr>
        </p:nvSpPr>
        <p:spPr/>
        <p:txBody>
          <a:bodyPr/>
          <a:lstStyle/>
          <a:p>
            <a:fld id="{8E8DE09B-F06F-4CA6-BA2F-78ADF7D0345C}" type="slidenum">
              <a:rPr lang="en-US" smtClean="0"/>
              <a:pPr/>
              <a:t>12</a:t>
            </a:fld>
            <a:endParaRPr lang="en-US"/>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500" y="194957"/>
            <a:ext cx="1146147" cy="132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191000" y="4495800"/>
            <a:ext cx="1447800" cy="1905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PEDS Data Center - Login - Windows Internet Explor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57" y="1524000"/>
            <a:ext cx="9144000" cy="4922675"/>
          </a:xfrm>
          <a:prstGeom prst="rect">
            <a:avLst/>
          </a:prstGeom>
        </p:spPr>
      </p:pic>
    </p:spTree>
    <p:extLst>
      <p:ext uri="{BB962C8B-B14F-4D97-AF65-F5344CB8AC3E}">
        <p14:creationId xmlns:p14="http://schemas.microsoft.com/office/powerpoint/2010/main" val="3283677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b="1" dirty="0">
                <a:solidFill>
                  <a:prstClr val="black"/>
                </a:solidFill>
              </a:rPr>
              <a:t>IPEDS DATA CENTER – HOW TO</a:t>
            </a:r>
            <a:br>
              <a:rPr lang="en-US" sz="2400" b="1" dirty="0">
                <a:solidFill>
                  <a:prstClr val="black"/>
                </a:solidFill>
              </a:rPr>
            </a:br>
            <a:r>
              <a:rPr lang="en-US" sz="2400" b="1" i="1" dirty="0" smtClean="0">
                <a:solidFill>
                  <a:prstClr val="black"/>
                </a:solidFill>
              </a:rPr>
              <a:t>HOW DO </a:t>
            </a:r>
            <a:r>
              <a:rPr lang="en-US" sz="2400" b="1" i="1" dirty="0">
                <a:solidFill>
                  <a:prstClr val="black"/>
                </a:solidFill>
              </a:rPr>
              <a:t>I ACCESS THE DATA?</a:t>
            </a:r>
            <a:br>
              <a:rPr lang="en-US" sz="2400" b="1" i="1" dirty="0">
                <a:solidFill>
                  <a:prstClr val="black"/>
                </a:solidFill>
              </a:rPr>
            </a:br>
            <a:r>
              <a:rPr lang="en-US" sz="2400" b="1" i="1" dirty="0">
                <a:solidFill>
                  <a:prstClr val="black"/>
                </a:solidFill>
              </a:rPr>
              <a:t>Sign up to gain access to Early Release Data</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E8DE09B-F06F-4CA6-BA2F-78ADF7D0345C}" type="slidenum">
              <a:rPr lang="en-US" smtClean="0"/>
              <a:pPr/>
              <a:t>13</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45920"/>
            <a:ext cx="8778240"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551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TO</a:t>
            </a:r>
            <a:br>
              <a:rPr lang="en-US" sz="2400" b="1" dirty="0">
                <a:solidFill>
                  <a:prstClr val="black"/>
                </a:solidFill>
              </a:rPr>
            </a:br>
            <a:r>
              <a:rPr lang="en-US" sz="2400" b="1" i="1" dirty="0" smtClean="0">
                <a:solidFill>
                  <a:prstClr val="black"/>
                </a:solidFill>
              </a:rPr>
              <a:t>WHAT DATA DO I WANT?</a:t>
            </a:r>
            <a:endParaRPr lang="en-US" dirty="0"/>
          </a:p>
        </p:txBody>
      </p:sp>
      <p:pic>
        <p:nvPicPr>
          <p:cNvPr id="5" name="Content Placeholder 4" descr="IPEDS Data Center - Windows Internet Explor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47978"/>
            <a:ext cx="8229600" cy="4752822"/>
          </a:xfrm>
        </p:spPr>
      </p:pic>
      <p:sp>
        <p:nvSpPr>
          <p:cNvPr id="4" name="Slide Number Placeholder 3"/>
          <p:cNvSpPr>
            <a:spLocks noGrp="1"/>
          </p:cNvSpPr>
          <p:nvPr>
            <p:ph type="sldNum" sz="quarter" idx="12"/>
          </p:nvPr>
        </p:nvSpPr>
        <p:spPr/>
        <p:txBody>
          <a:bodyPr/>
          <a:lstStyle/>
          <a:p>
            <a:fld id="{8E8DE09B-F06F-4CA6-BA2F-78ADF7D0345C}" type="slidenum">
              <a:rPr lang="en-US" smtClean="0">
                <a:solidFill>
                  <a:prstClr val="black">
                    <a:tint val="75000"/>
                  </a:prstClr>
                </a:solidFill>
              </a:rPr>
              <a:pPr/>
              <a:t>14</a:t>
            </a:fld>
            <a:endParaRPr lang="en-US">
              <a:solidFill>
                <a:prstClr val="black">
                  <a:tint val="75000"/>
                </a:prstClr>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729" y="152400"/>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893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TO</a:t>
            </a:r>
            <a:br>
              <a:rPr lang="en-US" sz="2400" b="1" dirty="0">
                <a:solidFill>
                  <a:prstClr val="black"/>
                </a:solidFill>
              </a:rPr>
            </a:br>
            <a:r>
              <a:rPr lang="en-US" sz="2400" b="1" i="1" dirty="0">
                <a:solidFill>
                  <a:prstClr val="black"/>
                </a:solidFill>
              </a:rPr>
              <a:t>WHAT DATA DO I WANT</a:t>
            </a:r>
            <a:r>
              <a:rPr lang="en-US" sz="2400" b="1" i="1" dirty="0" smtClean="0">
                <a:solidFill>
                  <a:prstClr val="black"/>
                </a:solidFill>
              </a:rPr>
              <a:t>?</a:t>
            </a:r>
            <a:endParaRPr lang="en-US" sz="24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E8DE09B-F06F-4CA6-BA2F-78ADF7D0345C}" type="slidenum">
              <a:rPr lang="en-US" smtClean="0"/>
              <a:pPr/>
              <a:t>15</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600200"/>
            <a:ext cx="8778240" cy="521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581400" y="3352800"/>
            <a:ext cx="3810000" cy="1295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399"/>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082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TO</a:t>
            </a:r>
            <a:br>
              <a:rPr lang="en-US" sz="2400" b="1" dirty="0">
                <a:solidFill>
                  <a:prstClr val="black"/>
                </a:solidFill>
              </a:rPr>
            </a:br>
            <a:r>
              <a:rPr lang="en-US" sz="2400" b="1" i="1" dirty="0" smtClean="0">
                <a:solidFill>
                  <a:prstClr val="black"/>
                </a:solidFill>
              </a:rPr>
              <a:t>WHOSE DATA </a:t>
            </a:r>
            <a:r>
              <a:rPr lang="en-US" sz="2400" b="1" i="1" dirty="0">
                <a:solidFill>
                  <a:prstClr val="black"/>
                </a:solidFill>
              </a:rPr>
              <a:t>DO I WANT?</a:t>
            </a:r>
            <a:endParaRPr lang="en-US" sz="2400" dirty="0"/>
          </a:p>
        </p:txBody>
      </p:sp>
      <p:pic>
        <p:nvPicPr>
          <p:cNvPr id="5" name="Content Placeholder 4" descr="IPEDS Data Center - Windows Internet Explor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47978"/>
            <a:ext cx="8778240" cy="4725767"/>
          </a:xfrm>
        </p:spPr>
      </p:pic>
      <p:sp>
        <p:nvSpPr>
          <p:cNvPr id="4" name="Slide Number Placeholder 3"/>
          <p:cNvSpPr>
            <a:spLocks noGrp="1"/>
          </p:cNvSpPr>
          <p:nvPr>
            <p:ph type="sldNum" sz="quarter" idx="12"/>
          </p:nvPr>
        </p:nvSpPr>
        <p:spPr/>
        <p:txBody>
          <a:bodyPr/>
          <a:lstStyle/>
          <a:p>
            <a:fld id="{8E8DE09B-F06F-4CA6-BA2F-78ADF7D0345C}" type="slidenum">
              <a:rPr lang="en-US" smtClean="0"/>
              <a:pPr/>
              <a:t>16</a:t>
            </a:fld>
            <a:endParaRPr lang="en-US"/>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77" y="152399"/>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3962400" y="4769031"/>
            <a:ext cx="16764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130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TO</a:t>
            </a:r>
            <a:br>
              <a:rPr lang="en-US" sz="2400" b="1" dirty="0">
                <a:solidFill>
                  <a:prstClr val="black"/>
                </a:solidFill>
              </a:rPr>
            </a:br>
            <a:r>
              <a:rPr lang="en-US" sz="2400" b="1" i="1" dirty="0" smtClean="0">
                <a:solidFill>
                  <a:prstClr val="black"/>
                </a:solidFill>
              </a:rPr>
              <a:t>WHOSE DATA </a:t>
            </a:r>
            <a:r>
              <a:rPr lang="en-US" sz="2400" b="1" i="1" dirty="0">
                <a:solidFill>
                  <a:prstClr val="black"/>
                </a:solidFill>
              </a:rPr>
              <a:t>DO I WANT?</a:t>
            </a:r>
            <a:endParaRPr lang="en-US" sz="2400" dirty="0"/>
          </a:p>
        </p:txBody>
      </p:sp>
      <p:pic>
        <p:nvPicPr>
          <p:cNvPr id="6" name="Content Placeholder 5" descr="IPEDS Data Center - Windows Internet Explor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47978"/>
            <a:ext cx="8778240" cy="4725767"/>
          </a:xfrm>
        </p:spPr>
      </p:pic>
      <p:sp>
        <p:nvSpPr>
          <p:cNvPr id="4" name="Slide Number Placeholder 3"/>
          <p:cNvSpPr>
            <a:spLocks noGrp="1"/>
          </p:cNvSpPr>
          <p:nvPr>
            <p:ph type="sldNum" sz="quarter" idx="12"/>
          </p:nvPr>
        </p:nvSpPr>
        <p:spPr/>
        <p:txBody>
          <a:bodyPr/>
          <a:lstStyle/>
          <a:p>
            <a:fld id="{8E8DE09B-F06F-4CA6-BA2F-78ADF7D0345C}" type="slidenum">
              <a:rPr lang="en-US" smtClean="0"/>
              <a:pPr/>
              <a:t>17</a:t>
            </a:fld>
            <a:endParaRPr lang="en-US"/>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743200" y="4022271"/>
            <a:ext cx="990600" cy="4724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7852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TO</a:t>
            </a:r>
            <a:br>
              <a:rPr lang="en-US" sz="2400" b="1" dirty="0">
                <a:solidFill>
                  <a:prstClr val="black"/>
                </a:solidFill>
              </a:rPr>
            </a:br>
            <a:r>
              <a:rPr lang="en-US" sz="2400" b="1" i="1" dirty="0" smtClean="0">
                <a:solidFill>
                  <a:prstClr val="black"/>
                </a:solidFill>
              </a:rPr>
              <a:t>WHOSE DATA </a:t>
            </a:r>
            <a:r>
              <a:rPr lang="en-US" sz="2400" b="1" i="1" dirty="0">
                <a:solidFill>
                  <a:prstClr val="black"/>
                </a:solidFill>
              </a:rPr>
              <a:t>DO I WANT?</a:t>
            </a:r>
            <a:endParaRPr lang="en-US" sz="2400" dirty="0"/>
          </a:p>
        </p:txBody>
      </p:sp>
      <p:pic>
        <p:nvPicPr>
          <p:cNvPr id="5" name="Content Placeholder 4" descr="IPEDS Data Center - Windows Internet Explor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9431" y="1676400"/>
            <a:ext cx="8778240" cy="4725767"/>
          </a:xfrm>
        </p:spPr>
      </p:pic>
      <p:sp>
        <p:nvSpPr>
          <p:cNvPr id="4" name="Slide Number Placeholder 3"/>
          <p:cNvSpPr>
            <a:spLocks noGrp="1"/>
          </p:cNvSpPr>
          <p:nvPr>
            <p:ph type="sldNum" sz="quarter" idx="12"/>
          </p:nvPr>
        </p:nvSpPr>
        <p:spPr/>
        <p:txBody>
          <a:bodyPr/>
          <a:lstStyle/>
          <a:p>
            <a:fld id="{8E8DE09B-F06F-4CA6-BA2F-78ADF7D0345C}" type="slidenum">
              <a:rPr lang="en-US" smtClean="0"/>
              <a:pPr/>
              <a:t>18</a:t>
            </a:fld>
            <a:endParaRPr lang="en-US"/>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187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TO</a:t>
            </a:r>
            <a:br>
              <a:rPr lang="en-US" sz="2400" b="1" dirty="0">
                <a:solidFill>
                  <a:prstClr val="black"/>
                </a:solidFill>
              </a:rPr>
            </a:br>
            <a:r>
              <a:rPr lang="en-US" sz="2400" b="1" i="1" dirty="0" smtClean="0">
                <a:solidFill>
                  <a:prstClr val="black"/>
                </a:solidFill>
              </a:rPr>
              <a:t>WHOSE DATA </a:t>
            </a:r>
            <a:r>
              <a:rPr lang="en-US" sz="2400" b="1" i="1" dirty="0">
                <a:solidFill>
                  <a:prstClr val="black"/>
                </a:solidFill>
              </a:rPr>
              <a:t>DO I WANT?</a:t>
            </a:r>
            <a:endParaRPr lang="en-US" sz="2400" dirty="0"/>
          </a:p>
        </p:txBody>
      </p:sp>
      <p:pic>
        <p:nvPicPr>
          <p:cNvPr id="5" name="Content Placeholder 4" descr="IPEDS Data Center - Windows Internet Explor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676400"/>
            <a:ext cx="8778240" cy="4725767"/>
          </a:xfrm>
        </p:spPr>
      </p:pic>
      <p:sp>
        <p:nvSpPr>
          <p:cNvPr id="4" name="Slide Number Placeholder 3"/>
          <p:cNvSpPr>
            <a:spLocks noGrp="1"/>
          </p:cNvSpPr>
          <p:nvPr>
            <p:ph type="sldNum" sz="quarter" idx="12"/>
          </p:nvPr>
        </p:nvSpPr>
        <p:spPr/>
        <p:txBody>
          <a:bodyPr/>
          <a:lstStyle/>
          <a:p>
            <a:fld id="{8E8DE09B-F06F-4CA6-BA2F-78ADF7D0345C}" type="slidenum">
              <a:rPr lang="en-US" smtClean="0"/>
              <a:pPr/>
              <a:t>19</a:t>
            </a:fld>
            <a:endParaRPr lang="en-US"/>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1920"/>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774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IPEDS Data Center – How To</a:t>
            </a:r>
          </a:p>
        </p:txBody>
      </p:sp>
      <p:pic>
        <p:nvPicPr>
          <p:cNvPr id="4" name="Picture 2" descr="\\core\CurrentData\AIR Logos Web and Print\IPEDS_logo.jpg"/>
          <p:cNvPicPr>
            <a:picLocks noChangeAspect="1" noChangeArrowheads="1"/>
          </p:cNvPicPr>
          <p:nvPr/>
        </p:nvPicPr>
        <p:blipFill>
          <a:blip r:embed="rId3" cstate="print"/>
          <a:srcRect/>
          <a:stretch>
            <a:fillRect/>
          </a:stretch>
        </p:blipFill>
        <p:spPr bwMode="auto">
          <a:xfrm>
            <a:off x="228600" y="152400"/>
            <a:ext cx="1143000" cy="1331595"/>
          </a:xfrm>
          <a:prstGeom prst="rect">
            <a:avLst/>
          </a:prstGeom>
          <a:noFill/>
          <a:ln w="9525">
            <a:noFill/>
            <a:miter lim="800000"/>
            <a:headEnd/>
            <a:tailEnd/>
          </a:ln>
        </p:spPr>
      </p:pic>
      <p:sp>
        <p:nvSpPr>
          <p:cNvPr id="6" name="TextBox 5"/>
          <p:cNvSpPr txBox="1"/>
          <p:nvPr/>
        </p:nvSpPr>
        <p:spPr>
          <a:xfrm>
            <a:off x="457200" y="2133600"/>
            <a:ext cx="8077200" cy="3231654"/>
          </a:xfrm>
          <a:prstGeom prst="rect">
            <a:avLst/>
          </a:prstGeom>
          <a:noFill/>
        </p:spPr>
        <p:txBody>
          <a:bodyPr wrap="square" rtlCol="0">
            <a:spAutoFit/>
          </a:bodyPr>
          <a:lstStyle/>
          <a:p>
            <a:r>
              <a:rPr lang="en-US" sz="3600" dirty="0" smtClean="0"/>
              <a:t>Michigan Community Colleges Data Workshop, August 2, 2013</a:t>
            </a:r>
          </a:p>
          <a:p>
            <a:endParaRPr lang="en-US" sz="3600" dirty="0"/>
          </a:p>
          <a:p>
            <a:r>
              <a:rPr lang="en-US" sz="2400" dirty="0" smtClean="0"/>
              <a:t>INFORMATION PRESENTED INCLUDES SUMMARIES OF INFORMATION AND GRAPHICS COMPILED BY THE ASSOCIATION FOR INSTITUTIONAL RESEARCH (AIR) AND AVAILABLE THROUGH AIR’S WEB SITE, AIRWEB.ORG.</a:t>
            </a:r>
          </a:p>
        </p:txBody>
      </p:sp>
      <p:sp>
        <p:nvSpPr>
          <p:cNvPr id="7" name="Slide Number Placeholder 6"/>
          <p:cNvSpPr>
            <a:spLocks noGrp="1"/>
          </p:cNvSpPr>
          <p:nvPr>
            <p:ph type="sldNum" sz="quarter" idx="12"/>
          </p:nvPr>
        </p:nvSpPr>
        <p:spPr/>
        <p:txBody>
          <a:bodyPr/>
          <a:lstStyle/>
          <a:p>
            <a:fld id="{8E8DE09B-F06F-4CA6-BA2F-78ADF7D0345C}"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TO</a:t>
            </a:r>
            <a:br>
              <a:rPr lang="en-US" sz="2400" b="1" dirty="0">
                <a:solidFill>
                  <a:prstClr val="black"/>
                </a:solidFill>
              </a:rPr>
            </a:br>
            <a:r>
              <a:rPr lang="en-US" sz="2400" b="1" i="1" dirty="0" smtClean="0">
                <a:solidFill>
                  <a:prstClr val="black"/>
                </a:solidFill>
              </a:rPr>
              <a:t>WHOSE DATA </a:t>
            </a:r>
            <a:r>
              <a:rPr lang="en-US" sz="2400" b="1" i="1" dirty="0">
                <a:solidFill>
                  <a:prstClr val="black"/>
                </a:solidFill>
              </a:rPr>
              <a:t>DO I WANT?</a:t>
            </a:r>
            <a:endParaRPr lang="en-US" sz="2400" dirty="0"/>
          </a:p>
        </p:txBody>
      </p:sp>
      <p:pic>
        <p:nvPicPr>
          <p:cNvPr id="5" name="Content Placeholder 4" descr="IPEDS Data Center - Windows Internet Explor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171" y="1752600"/>
            <a:ext cx="8778240" cy="4725767"/>
          </a:xfrm>
        </p:spPr>
      </p:pic>
      <p:sp>
        <p:nvSpPr>
          <p:cNvPr id="4" name="Slide Number Placeholder 3"/>
          <p:cNvSpPr>
            <a:spLocks noGrp="1"/>
          </p:cNvSpPr>
          <p:nvPr>
            <p:ph type="sldNum" sz="quarter" idx="12"/>
          </p:nvPr>
        </p:nvSpPr>
        <p:spPr/>
        <p:txBody>
          <a:bodyPr/>
          <a:lstStyle/>
          <a:p>
            <a:fld id="{8E8DE09B-F06F-4CA6-BA2F-78ADF7D0345C}" type="slidenum">
              <a:rPr lang="en-US" smtClean="0"/>
              <a:pPr/>
              <a:t>20</a:t>
            </a:fld>
            <a:endParaRPr lang="en-US"/>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171" y="130629"/>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632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TO</a:t>
            </a:r>
            <a:br>
              <a:rPr lang="en-US" sz="2400" b="1" dirty="0">
                <a:solidFill>
                  <a:prstClr val="black"/>
                </a:solidFill>
              </a:rPr>
            </a:br>
            <a:r>
              <a:rPr lang="en-US" sz="2400" b="1" i="1" dirty="0" smtClean="0">
                <a:solidFill>
                  <a:prstClr val="black"/>
                </a:solidFill>
              </a:rPr>
              <a:t>WHOSE DATA </a:t>
            </a:r>
            <a:r>
              <a:rPr lang="en-US" sz="2400" b="1" i="1" dirty="0">
                <a:solidFill>
                  <a:prstClr val="black"/>
                </a:solidFill>
              </a:rPr>
              <a:t>DO I WANT?</a:t>
            </a:r>
            <a:endParaRPr lang="en-US" sz="2400" dirty="0"/>
          </a:p>
        </p:txBody>
      </p:sp>
      <p:pic>
        <p:nvPicPr>
          <p:cNvPr id="5" name="Content Placeholder 4" descr="IPEDS Data Center - Windows Internet Explor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752600"/>
            <a:ext cx="8778240" cy="4725767"/>
          </a:xfrm>
        </p:spPr>
      </p:pic>
      <p:sp>
        <p:nvSpPr>
          <p:cNvPr id="4" name="Slide Number Placeholder 3"/>
          <p:cNvSpPr>
            <a:spLocks noGrp="1"/>
          </p:cNvSpPr>
          <p:nvPr>
            <p:ph type="sldNum" sz="quarter" idx="12"/>
          </p:nvPr>
        </p:nvSpPr>
        <p:spPr/>
        <p:txBody>
          <a:bodyPr/>
          <a:lstStyle/>
          <a:p>
            <a:fld id="{8E8DE09B-F06F-4CA6-BA2F-78ADF7D0345C}" type="slidenum">
              <a:rPr lang="en-US" smtClean="0"/>
              <a:pPr/>
              <a:t>21</a:t>
            </a:fld>
            <a:endParaRPr lang="en-US"/>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399"/>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291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TO</a:t>
            </a:r>
            <a:br>
              <a:rPr lang="en-US" sz="2400" b="1" dirty="0">
                <a:solidFill>
                  <a:prstClr val="black"/>
                </a:solidFill>
              </a:rPr>
            </a:br>
            <a:r>
              <a:rPr lang="en-US" sz="2400" b="1" i="1" dirty="0" smtClean="0">
                <a:solidFill>
                  <a:prstClr val="black"/>
                </a:solidFill>
              </a:rPr>
              <a:t>WHOSE DATA </a:t>
            </a:r>
            <a:r>
              <a:rPr lang="en-US" sz="2400" b="1" i="1" dirty="0">
                <a:solidFill>
                  <a:prstClr val="black"/>
                </a:solidFill>
              </a:rPr>
              <a:t>DO I WANT?</a:t>
            </a:r>
            <a:endParaRPr lang="en-US" sz="2400" dirty="0"/>
          </a:p>
        </p:txBody>
      </p:sp>
      <p:pic>
        <p:nvPicPr>
          <p:cNvPr id="5" name="Content Placeholder 4" descr="IPEDS Data Center - Windows Internet Explor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828" y="1905000"/>
            <a:ext cx="8778240" cy="4725767"/>
          </a:xfrm>
        </p:spPr>
      </p:pic>
      <p:sp>
        <p:nvSpPr>
          <p:cNvPr id="4" name="Slide Number Placeholder 3"/>
          <p:cNvSpPr>
            <a:spLocks noGrp="1"/>
          </p:cNvSpPr>
          <p:nvPr>
            <p:ph type="sldNum" sz="quarter" idx="12"/>
          </p:nvPr>
        </p:nvSpPr>
        <p:spPr/>
        <p:txBody>
          <a:bodyPr/>
          <a:lstStyle/>
          <a:p>
            <a:fld id="{8E8DE09B-F06F-4CA6-BA2F-78ADF7D0345C}" type="slidenum">
              <a:rPr lang="en-US" smtClean="0"/>
              <a:pPr/>
              <a:t>22</a:t>
            </a:fld>
            <a:endParaRPr lang="en-US"/>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171" y="136071"/>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41794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TO</a:t>
            </a:r>
            <a:br>
              <a:rPr lang="en-US" sz="2400" b="1" dirty="0">
                <a:solidFill>
                  <a:prstClr val="black"/>
                </a:solidFill>
              </a:rPr>
            </a:br>
            <a:r>
              <a:rPr lang="en-US" sz="2400" b="1" i="1" dirty="0" smtClean="0">
                <a:solidFill>
                  <a:prstClr val="black"/>
                </a:solidFill>
              </a:rPr>
              <a:t>WHOSE DATA </a:t>
            </a:r>
            <a:r>
              <a:rPr lang="en-US" sz="2400" b="1" i="1" dirty="0">
                <a:solidFill>
                  <a:prstClr val="black"/>
                </a:solidFill>
              </a:rPr>
              <a:t>DO I WANT?</a:t>
            </a:r>
            <a:endParaRPr lang="en-US" sz="24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E8DE09B-F06F-4CA6-BA2F-78ADF7D0345C}" type="slidenum">
              <a:rPr lang="en-US" smtClean="0"/>
              <a:pPr/>
              <a:t>23</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 y="152399"/>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 y="1645920"/>
            <a:ext cx="8778245"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553200" y="3764280"/>
            <a:ext cx="6858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863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TO</a:t>
            </a:r>
            <a:br>
              <a:rPr lang="en-US" sz="2400" b="1" dirty="0">
                <a:solidFill>
                  <a:prstClr val="black"/>
                </a:solidFill>
              </a:rPr>
            </a:br>
            <a:r>
              <a:rPr lang="en-US" sz="2400" b="1" i="1" dirty="0" smtClean="0">
                <a:solidFill>
                  <a:prstClr val="black"/>
                </a:solidFill>
              </a:rPr>
              <a:t>WHOSE DATA </a:t>
            </a:r>
            <a:r>
              <a:rPr lang="en-US" sz="2400" b="1" i="1" dirty="0">
                <a:solidFill>
                  <a:prstClr val="black"/>
                </a:solidFill>
              </a:rPr>
              <a:t>DO I WANT?</a:t>
            </a:r>
            <a:endParaRPr lang="en-US" sz="24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E8DE09B-F06F-4CA6-BA2F-78ADF7D0345C}" type="slidenum">
              <a:rPr lang="en-US" smtClean="0"/>
              <a:pPr/>
              <a:t>24</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0082"/>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30680"/>
            <a:ext cx="8778245"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203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TO</a:t>
            </a:r>
            <a:br>
              <a:rPr lang="en-US" sz="2400" b="1" dirty="0">
                <a:solidFill>
                  <a:prstClr val="black"/>
                </a:solidFill>
              </a:rPr>
            </a:br>
            <a:r>
              <a:rPr lang="en-US" sz="2400" b="1" i="1" dirty="0" smtClean="0">
                <a:solidFill>
                  <a:prstClr val="black"/>
                </a:solidFill>
              </a:rPr>
              <a:t>WHOSE DATA </a:t>
            </a:r>
            <a:r>
              <a:rPr lang="en-US" sz="2400" b="1" i="1" dirty="0">
                <a:solidFill>
                  <a:prstClr val="black"/>
                </a:solidFill>
              </a:rPr>
              <a:t>DO I WANT?</a:t>
            </a:r>
            <a:endParaRPr lang="en-US" sz="24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E8DE09B-F06F-4CA6-BA2F-78ADF7D0345C}" type="slidenum">
              <a:rPr lang="en-US" smtClean="0"/>
              <a:pPr/>
              <a:t>25</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 y="152399"/>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 y="1630680"/>
            <a:ext cx="8778245"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676400" y="3733800"/>
            <a:ext cx="44958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6861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TO</a:t>
            </a:r>
            <a:br>
              <a:rPr lang="en-US" sz="2400" b="1" dirty="0">
                <a:solidFill>
                  <a:prstClr val="black"/>
                </a:solidFill>
              </a:rPr>
            </a:br>
            <a:r>
              <a:rPr lang="en-US" sz="2400" b="1" i="1" dirty="0" smtClean="0">
                <a:solidFill>
                  <a:prstClr val="black"/>
                </a:solidFill>
              </a:rPr>
              <a:t>WHOSE DATA </a:t>
            </a:r>
            <a:r>
              <a:rPr lang="en-US" sz="2400" b="1" i="1" dirty="0">
                <a:solidFill>
                  <a:prstClr val="black"/>
                </a:solidFill>
              </a:rPr>
              <a:t>DO I WANT?</a:t>
            </a:r>
            <a:endParaRPr lang="en-US" sz="2400" dirty="0"/>
          </a:p>
        </p:txBody>
      </p:sp>
      <p:pic>
        <p:nvPicPr>
          <p:cNvPr id="5" name="Content Placeholder 4" descr="IPEDS Data Center - Windows Internet Explor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47978"/>
            <a:ext cx="8778240" cy="4725767"/>
          </a:xfrm>
        </p:spPr>
      </p:pic>
      <p:sp>
        <p:nvSpPr>
          <p:cNvPr id="4" name="Slide Number Placeholder 3"/>
          <p:cNvSpPr>
            <a:spLocks noGrp="1"/>
          </p:cNvSpPr>
          <p:nvPr>
            <p:ph type="sldNum" sz="quarter" idx="12"/>
          </p:nvPr>
        </p:nvSpPr>
        <p:spPr/>
        <p:txBody>
          <a:bodyPr/>
          <a:lstStyle/>
          <a:p>
            <a:fld id="{8E8DE09B-F06F-4CA6-BA2F-78ADF7D0345C}" type="slidenum">
              <a:rPr lang="en-US" smtClean="0"/>
              <a:pPr/>
              <a:t>26</a:t>
            </a:fld>
            <a:endParaRPr lang="en-US"/>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152399"/>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419600" y="4365172"/>
            <a:ext cx="6096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4658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TO</a:t>
            </a:r>
            <a:br>
              <a:rPr lang="en-US" sz="2400" b="1" dirty="0">
                <a:solidFill>
                  <a:prstClr val="black"/>
                </a:solidFill>
              </a:rPr>
            </a:br>
            <a:r>
              <a:rPr lang="en-US" sz="2400" b="1" i="1" dirty="0" smtClean="0">
                <a:solidFill>
                  <a:prstClr val="black"/>
                </a:solidFill>
              </a:rPr>
              <a:t>WHOSE DATA </a:t>
            </a:r>
            <a:r>
              <a:rPr lang="en-US" sz="2400" b="1" i="1" dirty="0">
                <a:solidFill>
                  <a:prstClr val="black"/>
                </a:solidFill>
              </a:rPr>
              <a:t>DO I WANT?</a:t>
            </a:r>
            <a:endParaRPr lang="en-US" sz="24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E8DE09B-F06F-4CA6-BA2F-78ADF7D0345C}" type="slidenum">
              <a:rPr lang="en-US" smtClean="0"/>
              <a:pPr/>
              <a:t>27</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45" y="179614"/>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9220" y="1752600"/>
            <a:ext cx="632460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590800" y="5181600"/>
            <a:ext cx="15240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10223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TO</a:t>
            </a:r>
            <a:br>
              <a:rPr lang="en-US" sz="2400" b="1" dirty="0">
                <a:solidFill>
                  <a:prstClr val="black"/>
                </a:solidFill>
              </a:rPr>
            </a:br>
            <a:r>
              <a:rPr lang="en-US" sz="2400" b="1" i="1" dirty="0" smtClean="0">
                <a:solidFill>
                  <a:prstClr val="black"/>
                </a:solidFill>
              </a:rPr>
              <a:t>Data Feedback Reports</a:t>
            </a:r>
            <a:endParaRPr lang="en-US" sz="24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E8DE09B-F06F-4CA6-BA2F-78ADF7D0345C}" type="slidenum">
              <a:rPr lang="en-US" smtClean="0"/>
              <a:pPr/>
              <a:t>28</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52400"/>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15440"/>
            <a:ext cx="8778245"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637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TO</a:t>
            </a:r>
            <a:br>
              <a:rPr lang="en-US" sz="2400" b="1" dirty="0">
                <a:solidFill>
                  <a:prstClr val="black"/>
                </a:solidFill>
              </a:rPr>
            </a:br>
            <a:r>
              <a:rPr lang="en-US" sz="2400" b="1" i="1" dirty="0" smtClean="0">
                <a:solidFill>
                  <a:prstClr val="black"/>
                </a:solidFill>
              </a:rPr>
              <a:t>Data Feedback Reports</a:t>
            </a:r>
            <a:endParaRPr lang="en-US" sz="24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E8DE09B-F06F-4CA6-BA2F-78ADF7D0345C}" type="slidenum">
              <a:rPr lang="en-US" smtClean="0"/>
              <a:pPr/>
              <a:t>29</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52400"/>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1645920"/>
            <a:ext cx="8778245"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395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a:t>IPEDS Data Center – How To</a:t>
            </a:r>
          </a:p>
        </p:txBody>
      </p:sp>
      <p:pic>
        <p:nvPicPr>
          <p:cNvPr id="4" name="Picture 2" descr="\\core\CurrentData\AIR Logos Web and Print\IPEDS_logo.jpg"/>
          <p:cNvPicPr>
            <a:picLocks noChangeAspect="1" noChangeArrowheads="1"/>
          </p:cNvPicPr>
          <p:nvPr/>
        </p:nvPicPr>
        <p:blipFill>
          <a:blip r:embed="rId3" cstate="print"/>
          <a:srcRect/>
          <a:stretch>
            <a:fillRect/>
          </a:stretch>
        </p:blipFill>
        <p:spPr bwMode="auto">
          <a:xfrm>
            <a:off x="228600" y="152400"/>
            <a:ext cx="1143000" cy="1331595"/>
          </a:xfrm>
          <a:prstGeom prst="rect">
            <a:avLst/>
          </a:prstGeom>
          <a:noFill/>
          <a:ln w="9525">
            <a:noFill/>
            <a:miter lim="800000"/>
            <a:headEnd/>
            <a:tailEnd/>
          </a:ln>
        </p:spPr>
      </p:pic>
      <p:sp>
        <p:nvSpPr>
          <p:cNvPr id="6" name="TextBox 5"/>
          <p:cNvSpPr txBox="1"/>
          <p:nvPr/>
        </p:nvSpPr>
        <p:spPr>
          <a:xfrm>
            <a:off x="457200" y="2133600"/>
            <a:ext cx="8077200" cy="3416320"/>
          </a:xfrm>
          <a:prstGeom prst="rect">
            <a:avLst/>
          </a:prstGeom>
          <a:noFill/>
        </p:spPr>
        <p:txBody>
          <a:bodyPr wrap="square" rtlCol="0">
            <a:spAutoFit/>
          </a:bodyPr>
          <a:lstStyle/>
          <a:p>
            <a:r>
              <a:rPr lang="en-US" sz="2400" dirty="0" smtClean="0">
                <a:solidFill>
                  <a:prstClr val="black"/>
                </a:solidFill>
              </a:rPr>
              <a:t>OBJECTIVES:</a:t>
            </a:r>
          </a:p>
          <a:p>
            <a:pPr marL="342900" indent="-342900">
              <a:buFont typeface="Arial" pitchFamily="34" charset="0"/>
              <a:buChar char="•"/>
            </a:pPr>
            <a:r>
              <a:rPr lang="en-US" sz="2400" dirty="0" smtClean="0">
                <a:solidFill>
                  <a:prstClr val="black"/>
                </a:solidFill>
              </a:rPr>
              <a:t>Explore resources available to enhance your knowledge of how to use the Data Center.</a:t>
            </a:r>
          </a:p>
          <a:p>
            <a:pPr marL="342900" indent="-342900">
              <a:buFont typeface="Arial" pitchFamily="34" charset="0"/>
              <a:buChar char="•"/>
            </a:pPr>
            <a:r>
              <a:rPr lang="en-US" sz="2400" dirty="0" smtClean="0">
                <a:solidFill>
                  <a:prstClr val="black"/>
                </a:solidFill>
              </a:rPr>
              <a:t>Discuss the difference between “Publicly Released Data” and “Early Release Data.”</a:t>
            </a:r>
          </a:p>
          <a:p>
            <a:pPr marL="342900" indent="-342900">
              <a:buFont typeface="Arial" pitchFamily="34" charset="0"/>
              <a:buChar char="•"/>
            </a:pPr>
            <a:r>
              <a:rPr lang="en-US" sz="2400" dirty="0" smtClean="0">
                <a:solidFill>
                  <a:prstClr val="black"/>
                </a:solidFill>
              </a:rPr>
              <a:t>Explore ways to obtain data.</a:t>
            </a:r>
          </a:p>
          <a:p>
            <a:pPr marL="342900" indent="-342900">
              <a:buFont typeface="Arial" pitchFamily="34" charset="0"/>
              <a:buChar char="•"/>
            </a:pPr>
            <a:r>
              <a:rPr lang="en-US" sz="2400" dirty="0" smtClean="0">
                <a:solidFill>
                  <a:prstClr val="black"/>
                </a:solidFill>
              </a:rPr>
              <a:t>Learn how to save a Comparison Group.</a:t>
            </a:r>
          </a:p>
          <a:p>
            <a:pPr marL="342900" indent="-342900">
              <a:buFont typeface="Arial" pitchFamily="34" charset="0"/>
              <a:buChar char="•"/>
            </a:pPr>
            <a:r>
              <a:rPr lang="en-US" sz="2400" dirty="0" smtClean="0">
                <a:solidFill>
                  <a:prstClr val="black"/>
                </a:solidFill>
              </a:rPr>
              <a:t>Review the Custom Data Feedback Report.</a:t>
            </a:r>
          </a:p>
          <a:p>
            <a:pPr marL="342900" indent="-342900">
              <a:buFont typeface="Arial" pitchFamily="34" charset="0"/>
              <a:buChar char="•"/>
            </a:pPr>
            <a:endParaRPr lang="en-US" sz="2400" dirty="0" smtClean="0">
              <a:solidFill>
                <a:prstClr val="black"/>
              </a:solidFill>
            </a:endParaRPr>
          </a:p>
        </p:txBody>
      </p:sp>
      <p:sp>
        <p:nvSpPr>
          <p:cNvPr id="7" name="Slide Number Placeholder 6"/>
          <p:cNvSpPr>
            <a:spLocks noGrp="1"/>
          </p:cNvSpPr>
          <p:nvPr>
            <p:ph type="sldNum" sz="quarter" idx="12"/>
          </p:nvPr>
        </p:nvSpPr>
        <p:spPr/>
        <p:txBody>
          <a:bodyPr/>
          <a:lstStyle/>
          <a:p>
            <a:fld id="{8E8DE09B-F06F-4CA6-BA2F-78ADF7D0345C}"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0330842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TO</a:t>
            </a:r>
            <a:br>
              <a:rPr lang="en-US" sz="2400" b="1" dirty="0">
                <a:solidFill>
                  <a:prstClr val="black"/>
                </a:solidFill>
              </a:rPr>
            </a:br>
            <a:r>
              <a:rPr lang="en-US" sz="2400" b="1" i="1" dirty="0" smtClean="0">
                <a:solidFill>
                  <a:prstClr val="black"/>
                </a:solidFill>
              </a:rPr>
              <a:t>Data Feedback Reports</a:t>
            </a:r>
            <a:endParaRPr lang="en-US" sz="24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E8DE09B-F06F-4CA6-BA2F-78ADF7D0345C}" type="slidenum">
              <a:rPr lang="en-US" smtClean="0"/>
              <a:pPr/>
              <a:t>30</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52400"/>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499" y="1645920"/>
            <a:ext cx="8778245"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447800" y="4114800"/>
            <a:ext cx="4724400"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5181600" y="4550229"/>
            <a:ext cx="9906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030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TO</a:t>
            </a:r>
            <a:br>
              <a:rPr lang="en-US" sz="2400" b="1" dirty="0">
                <a:solidFill>
                  <a:prstClr val="black"/>
                </a:solidFill>
              </a:rPr>
            </a:br>
            <a:r>
              <a:rPr lang="en-US" sz="2400" b="1" i="1" dirty="0" smtClean="0">
                <a:solidFill>
                  <a:prstClr val="black"/>
                </a:solidFill>
              </a:rPr>
              <a:t>Data Feedback Reports</a:t>
            </a:r>
            <a:endParaRPr lang="en-US" sz="2400" dirty="0"/>
          </a:p>
        </p:txBody>
      </p:sp>
      <p:pic>
        <p:nvPicPr>
          <p:cNvPr id="5" name="Content Placeholder 4" descr="IPEDS Data Center - Windows Internet Explor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386" y="1676400"/>
            <a:ext cx="8778240" cy="4725767"/>
          </a:xfrm>
        </p:spPr>
      </p:pic>
      <p:sp>
        <p:nvSpPr>
          <p:cNvPr id="4" name="Slide Number Placeholder 3"/>
          <p:cNvSpPr>
            <a:spLocks noGrp="1"/>
          </p:cNvSpPr>
          <p:nvPr>
            <p:ph type="sldNum" sz="quarter" idx="12"/>
          </p:nvPr>
        </p:nvSpPr>
        <p:spPr/>
        <p:txBody>
          <a:bodyPr/>
          <a:lstStyle/>
          <a:p>
            <a:fld id="{8E8DE09B-F06F-4CA6-BA2F-78ADF7D0345C}" type="slidenum">
              <a:rPr lang="en-US" smtClean="0"/>
              <a:pPr/>
              <a:t>31</a:t>
            </a:fld>
            <a:endParaRPr lang="en-US"/>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152400"/>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3826329" y="4572000"/>
            <a:ext cx="12954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084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TO</a:t>
            </a:r>
            <a:br>
              <a:rPr lang="en-US" sz="2400" b="1" dirty="0">
                <a:solidFill>
                  <a:prstClr val="black"/>
                </a:solidFill>
              </a:rPr>
            </a:br>
            <a:r>
              <a:rPr lang="en-US" sz="2400" b="1" i="1" dirty="0" smtClean="0">
                <a:solidFill>
                  <a:prstClr val="black"/>
                </a:solidFill>
              </a:rPr>
              <a:t>Data Feedback Reports</a:t>
            </a:r>
            <a:endParaRPr lang="en-US" sz="2400" dirty="0"/>
          </a:p>
        </p:txBody>
      </p:sp>
      <p:pic>
        <p:nvPicPr>
          <p:cNvPr id="6" name="Content Placeholder 5" descr="IPEDS Data Center - Windows Internet Explor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 y="1676400"/>
            <a:ext cx="8778240" cy="4725767"/>
          </a:xfrm>
        </p:spPr>
      </p:pic>
      <p:sp>
        <p:nvSpPr>
          <p:cNvPr id="4" name="Slide Number Placeholder 3"/>
          <p:cNvSpPr>
            <a:spLocks noGrp="1"/>
          </p:cNvSpPr>
          <p:nvPr>
            <p:ph type="sldNum" sz="quarter" idx="12"/>
          </p:nvPr>
        </p:nvSpPr>
        <p:spPr/>
        <p:txBody>
          <a:bodyPr/>
          <a:lstStyle/>
          <a:p>
            <a:fld id="{8E8DE09B-F06F-4CA6-BA2F-78ADF7D0345C}" type="slidenum">
              <a:rPr lang="en-US" smtClean="0"/>
              <a:pPr/>
              <a:t>32</a:t>
            </a:fld>
            <a:endParaRPr lang="en-US"/>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152400"/>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922814" y="4038600"/>
            <a:ext cx="4419600" cy="701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7464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TO</a:t>
            </a:r>
            <a:br>
              <a:rPr lang="en-US" sz="2400" b="1" dirty="0">
                <a:solidFill>
                  <a:prstClr val="black"/>
                </a:solidFill>
              </a:rPr>
            </a:br>
            <a:r>
              <a:rPr lang="en-US" sz="2400" b="1" i="1" dirty="0" smtClean="0">
                <a:solidFill>
                  <a:prstClr val="black"/>
                </a:solidFill>
              </a:rPr>
              <a:t>Data Feedback Reports</a:t>
            </a:r>
            <a:endParaRPr lang="en-US" sz="2400" dirty="0"/>
          </a:p>
        </p:txBody>
      </p:sp>
      <p:pic>
        <p:nvPicPr>
          <p:cNvPr id="5" name="Content Placeholder 4" descr="IPEDS Data Center - Windows Internet Explor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 y="1676400"/>
            <a:ext cx="8778240" cy="4725767"/>
          </a:xfrm>
        </p:spPr>
      </p:pic>
      <p:sp>
        <p:nvSpPr>
          <p:cNvPr id="4" name="Slide Number Placeholder 3"/>
          <p:cNvSpPr>
            <a:spLocks noGrp="1"/>
          </p:cNvSpPr>
          <p:nvPr>
            <p:ph type="sldNum" sz="quarter" idx="12"/>
          </p:nvPr>
        </p:nvSpPr>
        <p:spPr/>
        <p:txBody>
          <a:bodyPr/>
          <a:lstStyle/>
          <a:p>
            <a:fld id="{8E8DE09B-F06F-4CA6-BA2F-78ADF7D0345C}" type="slidenum">
              <a:rPr lang="en-US" smtClean="0"/>
              <a:pPr/>
              <a:t>33</a:t>
            </a:fld>
            <a:endParaRPr lang="en-US"/>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152400"/>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5715000" y="3276600"/>
            <a:ext cx="1219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2826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TO</a:t>
            </a:r>
            <a:br>
              <a:rPr lang="en-US" sz="2400" b="1" dirty="0">
                <a:solidFill>
                  <a:prstClr val="black"/>
                </a:solidFill>
              </a:rPr>
            </a:br>
            <a:r>
              <a:rPr lang="en-US" sz="2400" b="1" i="1" dirty="0" smtClean="0">
                <a:solidFill>
                  <a:prstClr val="black"/>
                </a:solidFill>
              </a:rPr>
              <a:t>Data Feedback Reports</a:t>
            </a:r>
            <a:endParaRPr lang="en-US" sz="2400" dirty="0"/>
          </a:p>
        </p:txBody>
      </p:sp>
      <p:pic>
        <p:nvPicPr>
          <p:cNvPr id="5" name="Content Placeholder 4" descr="IPEDS Data Center - Windows Internet Explor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 y="1676400"/>
            <a:ext cx="8778240" cy="4725767"/>
          </a:xfrm>
        </p:spPr>
      </p:pic>
      <p:sp>
        <p:nvSpPr>
          <p:cNvPr id="4" name="Slide Number Placeholder 3"/>
          <p:cNvSpPr>
            <a:spLocks noGrp="1"/>
          </p:cNvSpPr>
          <p:nvPr>
            <p:ph type="sldNum" sz="quarter" idx="12"/>
          </p:nvPr>
        </p:nvSpPr>
        <p:spPr/>
        <p:txBody>
          <a:bodyPr/>
          <a:lstStyle/>
          <a:p>
            <a:fld id="{8E8DE09B-F06F-4CA6-BA2F-78ADF7D0345C}" type="slidenum">
              <a:rPr lang="en-US" smtClean="0"/>
              <a:pPr/>
              <a:t>34</a:t>
            </a:fld>
            <a:endParaRPr lang="en-US"/>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152400"/>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5638800" y="3124200"/>
            <a:ext cx="1219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5794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TO</a:t>
            </a:r>
            <a:br>
              <a:rPr lang="en-US" sz="2400" b="1" dirty="0">
                <a:solidFill>
                  <a:prstClr val="black"/>
                </a:solidFill>
              </a:rPr>
            </a:br>
            <a:r>
              <a:rPr lang="en-US" sz="2400" b="1" i="1" dirty="0" smtClean="0">
                <a:solidFill>
                  <a:prstClr val="black"/>
                </a:solidFill>
              </a:rPr>
              <a:t>Data Feedback Reports</a:t>
            </a:r>
            <a:endParaRPr lang="en-US" sz="2400" dirty="0"/>
          </a:p>
        </p:txBody>
      </p:sp>
      <p:pic>
        <p:nvPicPr>
          <p:cNvPr id="5" name="Content Placeholder 4" descr="IPEDS Data Center - Windows Internet Explor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 y="1676400"/>
            <a:ext cx="8778240" cy="4725767"/>
          </a:xfrm>
        </p:spPr>
      </p:pic>
      <p:sp>
        <p:nvSpPr>
          <p:cNvPr id="4" name="Slide Number Placeholder 3"/>
          <p:cNvSpPr>
            <a:spLocks noGrp="1"/>
          </p:cNvSpPr>
          <p:nvPr>
            <p:ph type="sldNum" sz="quarter" idx="12"/>
          </p:nvPr>
        </p:nvSpPr>
        <p:spPr/>
        <p:txBody>
          <a:bodyPr/>
          <a:lstStyle/>
          <a:p>
            <a:fld id="{8E8DE09B-F06F-4CA6-BA2F-78ADF7D0345C}" type="slidenum">
              <a:rPr lang="en-US" smtClean="0"/>
              <a:pPr/>
              <a:t>35</a:t>
            </a:fld>
            <a:endParaRPr lang="en-US"/>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152400"/>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4654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TO</a:t>
            </a:r>
            <a:br>
              <a:rPr lang="en-US" sz="2400" b="1" dirty="0">
                <a:solidFill>
                  <a:prstClr val="black"/>
                </a:solidFill>
              </a:rPr>
            </a:br>
            <a:r>
              <a:rPr lang="en-US" sz="2400" b="1" i="1" dirty="0" smtClean="0">
                <a:solidFill>
                  <a:prstClr val="black"/>
                </a:solidFill>
              </a:rPr>
              <a:t>Data Feedback Reports</a:t>
            </a:r>
            <a:endParaRPr lang="en-US" sz="2400" dirty="0"/>
          </a:p>
        </p:txBody>
      </p:sp>
      <p:pic>
        <p:nvPicPr>
          <p:cNvPr id="8" name="Content Placeholder 7" descr="IPEDS Data Center - Windows Internet Explor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 y="1676400"/>
            <a:ext cx="8778240" cy="4725767"/>
          </a:xfrm>
        </p:spPr>
      </p:pic>
      <p:sp>
        <p:nvSpPr>
          <p:cNvPr id="4" name="Slide Number Placeholder 3"/>
          <p:cNvSpPr>
            <a:spLocks noGrp="1"/>
          </p:cNvSpPr>
          <p:nvPr>
            <p:ph type="sldNum" sz="quarter" idx="12"/>
          </p:nvPr>
        </p:nvSpPr>
        <p:spPr/>
        <p:txBody>
          <a:bodyPr/>
          <a:lstStyle/>
          <a:p>
            <a:fld id="{8E8DE09B-F06F-4CA6-BA2F-78ADF7D0345C}" type="slidenum">
              <a:rPr lang="en-US" smtClean="0"/>
              <a:pPr/>
              <a:t>36</a:t>
            </a:fld>
            <a:endParaRPr lang="en-US"/>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152400"/>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752600" y="4403271"/>
            <a:ext cx="22860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26629" y="4974771"/>
            <a:ext cx="7620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57122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TO</a:t>
            </a:r>
            <a:br>
              <a:rPr lang="en-US" sz="2400" b="1" dirty="0">
                <a:solidFill>
                  <a:prstClr val="black"/>
                </a:solidFill>
              </a:rPr>
            </a:br>
            <a:r>
              <a:rPr lang="en-US" sz="2400" b="1" i="1" dirty="0" smtClean="0">
                <a:solidFill>
                  <a:prstClr val="black"/>
                </a:solidFill>
              </a:rPr>
              <a:t>Data Feedback Reports</a:t>
            </a:r>
            <a:endParaRPr lang="en-US" sz="2400" dirty="0"/>
          </a:p>
        </p:txBody>
      </p:sp>
      <p:pic>
        <p:nvPicPr>
          <p:cNvPr id="5" name="Content Placeholder 4" descr="IPEDS Data Center - Windows Internet Explor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157" y="1676400"/>
            <a:ext cx="8778240" cy="4725767"/>
          </a:xfrm>
        </p:spPr>
      </p:pic>
      <p:sp>
        <p:nvSpPr>
          <p:cNvPr id="4" name="Slide Number Placeholder 3"/>
          <p:cNvSpPr>
            <a:spLocks noGrp="1"/>
          </p:cNvSpPr>
          <p:nvPr>
            <p:ph type="sldNum" sz="quarter" idx="12"/>
          </p:nvPr>
        </p:nvSpPr>
        <p:spPr/>
        <p:txBody>
          <a:bodyPr/>
          <a:lstStyle/>
          <a:p>
            <a:fld id="{8E8DE09B-F06F-4CA6-BA2F-78ADF7D0345C}" type="slidenum">
              <a:rPr lang="en-US" smtClean="0"/>
              <a:pPr/>
              <a:t>37</a:t>
            </a:fld>
            <a:endParaRPr lang="en-US"/>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152400"/>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447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8DE09B-F06F-4CA6-BA2F-78ADF7D0345C}" type="slidenum">
              <a:rPr lang="en-US" smtClean="0"/>
              <a:pPr/>
              <a:t>38</a:t>
            </a:fld>
            <a:endParaRPr lang="en-US"/>
          </a:p>
        </p:txBody>
      </p:sp>
      <p:sp>
        <p:nvSpPr>
          <p:cNvPr id="5" name="TextBox 4"/>
          <p:cNvSpPr txBox="1"/>
          <p:nvPr/>
        </p:nvSpPr>
        <p:spPr>
          <a:xfrm>
            <a:off x="1905000" y="838200"/>
            <a:ext cx="5257800" cy="5016758"/>
          </a:xfrm>
          <a:prstGeom prst="rect">
            <a:avLst/>
          </a:prstGeom>
          <a:noFill/>
        </p:spPr>
        <p:txBody>
          <a:bodyPr wrap="square" rtlCol="0">
            <a:spAutoFit/>
          </a:bodyPr>
          <a:lstStyle/>
          <a:p>
            <a:r>
              <a:rPr lang="en-US" sz="3200" dirty="0" smtClean="0"/>
              <a:t>QUESTIONS???</a:t>
            </a:r>
          </a:p>
          <a:p>
            <a:endParaRPr lang="en-US" sz="3200" dirty="0" smtClean="0"/>
          </a:p>
          <a:p>
            <a:r>
              <a:rPr lang="en-US" sz="3200" dirty="0" smtClean="0"/>
              <a:t>Eileen Brennan</a:t>
            </a:r>
          </a:p>
          <a:p>
            <a:r>
              <a:rPr lang="en-US" sz="3200" dirty="0" smtClean="0"/>
              <a:t>Research Analyst</a:t>
            </a:r>
          </a:p>
          <a:p>
            <a:r>
              <a:rPr lang="en-US" sz="3200" dirty="0" smtClean="0"/>
              <a:t>Office of Institutional </a:t>
            </a:r>
            <a:r>
              <a:rPr lang="en-US" sz="3200" dirty="0" smtClean="0"/>
              <a:t>Research, Quality and Planning</a:t>
            </a:r>
            <a:endParaRPr lang="en-US" sz="3200" dirty="0" smtClean="0"/>
          </a:p>
          <a:p>
            <a:r>
              <a:rPr lang="en-US" sz="3200" dirty="0" smtClean="0"/>
              <a:t>Oakland Community College</a:t>
            </a:r>
          </a:p>
          <a:p>
            <a:r>
              <a:rPr lang="en-US" sz="3200" dirty="0" smtClean="0"/>
              <a:t>(248) 232-4527</a:t>
            </a:r>
          </a:p>
          <a:p>
            <a:r>
              <a:rPr lang="en-US" sz="3200" dirty="0" smtClean="0"/>
              <a:t>embrenna@oaklandcc.edu</a:t>
            </a:r>
            <a:endParaRPr lang="en-US" sz="3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a:t>
            </a:r>
            <a:r>
              <a:rPr lang="en-US" sz="2400" b="1" dirty="0" smtClean="0">
                <a:solidFill>
                  <a:prstClr val="black"/>
                </a:solidFill>
              </a:rPr>
              <a:t>TO </a:t>
            </a:r>
            <a:br>
              <a:rPr lang="en-US" sz="2400" b="1" dirty="0" smtClean="0">
                <a:solidFill>
                  <a:prstClr val="black"/>
                </a:solidFill>
              </a:rPr>
            </a:br>
            <a:r>
              <a:rPr lang="en-US" sz="2400" b="1" dirty="0" smtClean="0">
                <a:solidFill>
                  <a:prstClr val="black"/>
                </a:solidFill>
              </a:rPr>
              <a:t>Extras:  Compare individual institutions</a:t>
            </a:r>
            <a:endParaRPr lang="en-US" sz="24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E8DE09B-F06F-4CA6-BA2F-78ADF7D0345C}" type="slidenum">
              <a:rPr lang="en-US" smtClean="0"/>
              <a:pPr/>
              <a:t>39</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52400"/>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1645920"/>
            <a:ext cx="8778245"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172200" y="3124200"/>
            <a:ext cx="10668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493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143000"/>
          </a:xfrm>
        </p:spPr>
        <p:txBody>
          <a:bodyPr>
            <a:normAutofit fontScale="90000"/>
          </a:bodyPr>
          <a:lstStyle/>
          <a:p>
            <a:r>
              <a:rPr lang="en-US" sz="3200" b="1" dirty="0"/>
              <a:t>IPEDS Data Center – How To</a:t>
            </a:r>
            <a:br>
              <a:rPr lang="en-US" sz="3200" b="1" dirty="0"/>
            </a:br>
            <a:r>
              <a:rPr lang="en-US" sz="3200" b="1" i="1" dirty="0"/>
              <a:t>IPEDS Data Center User </a:t>
            </a:r>
            <a:r>
              <a:rPr lang="en-US" sz="3200" b="1" i="1" dirty="0" smtClean="0"/>
              <a:t>Manual, Step One</a:t>
            </a:r>
            <a:br>
              <a:rPr lang="en-US" sz="3200" b="1" i="1" dirty="0" smtClean="0"/>
            </a:br>
            <a:r>
              <a:rPr lang="en-US" sz="3200" b="1" i="1" dirty="0" smtClean="0"/>
              <a:t>nces.ed.gov/</a:t>
            </a:r>
            <a:r>
              <a:rPr lang="en-US" sz="3200" b="1" i="1" dirty="0" err="1" smtClean="0"/>
              <a:t>ipeds</a:t>
            </a:r>
            <a:endParaRPr lang="en-US" sz="3200" dirty="0"/>
          </a:p>
        </p:txBody>
      </p:sp>
      <p:sp>
        <p:nvSpPr>
          <p:cNvPr id="3" name="Slide Number Placeholder 2"/>
          <p:cNvSpPr>
            <a:spLocks noGrp="1"/>
          </p:cNvSpPr>
          <p:nvPr>
            <p:ph type="sldNum" sz="quarter" idx="12"/>
          </p:nvPr>
        </p:nvSpPr>
        <p:spPr/>
        <p:txBody>
          <a:bodyPr/>
          <a:lstStyle/>
          <a:p>
            <a:fld id="{8E8DE09B-F06F-4CA6-BA2F-78ADF7D0345C}" type="slidenum">
              <a:rPr lang="en-US" smtClean="0"/>
              <a:pPr/>
              <a:t>4</a:t>
            </a:fld>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54" y="119743"/>
            <a:ext cx="11334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 y="1645920"/>
            <a:ext cx="8778240"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1676400" y="5638800"/>
            <a:ext cx="2514600"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63749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a:t>
            </a:r>
            <a:r>
              <a:rPr lang="en-US" sz="2400" b="1" dirty="0" smtClean="0">
                <a:solidFill>
                  <a:prstClr val="black"/>
                </a:solidFill>
              </a:rPr>
              <a:t>TO </a:t>
            </a:r>
            <a:br>
              <a:rPr lang="en-US" sz="2400" b="1" dirty="0" smtClean="0">
                <a:solidFill>
                  <a:prstClr val="black"/>
                </a:solidFill>
              </a:rPr>
            </a:br>
            <a:r>
              <a:rPr lang="en-US" sz="2400" b="1" dirty="0" smtClean="0">
                <a:solidFill>
                  <a:prstClr val="black"/>
                </a:solidFill>
              </a:rPr>
              <a:t>Extras:  Compare individual institutions</a:t>
            </a:r>
            <a:endParaRPr lang="en-US" sz="24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E8DE09B-F06F-4CA6-BA2F-78ADF7D0345C}" type="slidenum">
              <a:rPr lang="en-US" smtClean="0"/>
              <a:pPr/>
              <a:t>40</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52400"/>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1645920"/>
            <a:ext cx="8778245"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1447800" y="3276600"/>
            <a:ext cx="25146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39348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a:t>
            </a:r>
            <a:r>
              <a:rPr lang="en-US" sz="2400" b="1" dirty="0" smtClean="0">
                <a:solidFill>
                  <a:prstClr val="black"/>
                </a:solidFill>
              </a:rPr>
              <a:t>TO </a:t>
            </a:r>
            <a:br>
              <a:rPr lang="en-US" sz="2400" b="1" dirty="0" smtClean="0">
                <a:solidFill>
                  <a:prstClr val="black"/>
                </a:solidFill>
              </a:rPr>
            </a:br>
            <a:r>
              <a:rPr lang="en-US" sz="2400" b="1" dirty="0" smtClean="0">
                <a:solidFill>
                  <a:prstClr val="black"/>
                </a:solidFill>
              </a:rPr>
              <a:t>Extras:  Compare individual institutions</a:t>
            </a:r>
            <a:endParaRPr lang="en-US" sz="24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E8DE09B-F06F-4CA6-BA2F-78ADF7D0345C}" type="slidenum">
              <a:rPr lang="en-US" smtClean="0"/>
              <a:pPr/>
              <a:t>41</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52400"/>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1624149"/>
            <a:ext cx="8778245"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73133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a:t>
            </a:r>
            <a:r>
              <a:rPr lang="en-US" sz="2400" b="1" dirty="0" smtClean="0">
                <a:solidFill>
                  <a:prstClr val="black"/>
                </a:solidFill>
              </a:rPr>
              <a:t>TO </a:t>
            </a:r>
            <a:br>
              <a:rPr lang="en-US" sz="2400" b="1" dirty="0" smtClean="0">
                <a:solidFill>
                  <a:prstClr val="black"/>
                </a:solidFill>
              </a:rPr>
            </a:br>
            <a:r>
              <a:rPr lang="en-US" sz="2400" b="1" dirty="0" smtClean="0">
                <a:solidFill>
                  <a:prstClr val="black"/>
                </a:solidFill>
              </a:rPr>
              <a:t>Extras:  Compare individual institutions</a:t>
            </a:r>
            <a:endParaRPr lang="en-US" sz="24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E8DE09B-F06F-4CA6-BA2F-78ADF7D0345C}" type="slidenum">
              <a:rPr lang="en-US" smtClean="0"/>
              <a:pPr/>
              <a:t>42</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52400"/>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1624149"/>
            <a:ext cx="8778245"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6268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a:t>
            </a:r>
            <a:r>
              <a:rPr lang="en-US" sz="2400" b="1" dirty="0" smtClean="0">
                <a:solidFill>
                  <a:prstClr val="black"/>
                </a:solidFill>
              </a:rPr>
              <a:t>TO </a:t>
            </a:r>
            <a:br>
              <a:rPr lang="en-US" sz="2400" b="1" dirty="0" smtClean="0">
                <a:solidFill>
                  <a:prstClr val="black"/>
                </a:solidFill>
              </a:rPr>
            </a:br>
            <a:r>
              <a:rPr lang="en-US" sz="2400" b="1" dirty="0" smtClean="0">
                <a:solidFill>
                  <a:prstClr val="black"/>
                </a:solidFill>
              </a:rPr>
              <a:t>Extras:  Compare individual institutions</a:t>
            </a:r>
            <a:endParaRPr lang="en-US" sz="24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E8DE09B-F06F-4CA6-BA2F-78ADF7D0345C}" type="slidenum">
              <a:rPr lang="en-US" smtClean="0"/>
              <a:pPr/>
              <a:t>43</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52400"/>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1645920"/>
            <a:ext cx="8778245"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477000" y="5105400"/>
            <a:ext cx="9906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21485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a:t>
            </a:r>
            <a:r>
              <a:rPr lang="en-US" sz="2400" b="1" dirty="0" smtClean="0">
                <a:solidFill>
                  <a:prstClr val="black"/>
                </a:solidFill>
              </a:rPr>
              <a:t>TO </a:t>
            </a:r>
            <a:br>
              <a:rPr lang="en-US" sz="2400" b="1" dirty="0" smtClean="0">
                <a:solidFill>
                  <a:prstClr val="black"/>
                </a:solidFill>
              </a:rPr>
            </a:br>
            <a:r>
              <a:rPr lang="en-US" sz="2400" b="1" dirty="0" smtClean="0">
                <a:solidFill>
                  <a:prstClr val="black"/>
                </a:solidFill>
              </a:rPr>
              <a:t>Extras:  Compare individual institutions</a:t>
            </a:r>
            <a:endParaRPr lang="en-US" sz="24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E8DE09B-F06F-4CA6-BA2F-78ADF7D0345C}" type="slidenum">
              <a:rPr lang="en-US" smtClean="0"/>
              <a:pPr/>
              <a:t>44</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52400"/>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829" y="1645920"/>
            <a:ext cx="8778245"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1697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a:t>
            </a:r>
            <a:r>
              <a:rPr lang="en-US" sz="2400" b="1" dirty="0" smtClean="0">
                <a:solidFill>
                  <a:prstClr val="black"/>
                </a:solidFill>
              </a:rPr>
              <a:t>TO </a:t>
            </a:r>
            <a:br>
              <a:rPr lang="en-US" sz="2400" b="1" dirty="0" smtClean="0">
                <a:solidFill>
                  <a:prstClr val="black"/>
                </a:solidFill>
              </a:rPr>
            </a:br>
            <a:r>
              <a:rPr lang="en-US" sz="2400" b="1" dirty="0" smtClean="0">
                <a:solidFill>
                  <a:prstClr val="black"/>
                </a:solidFill>
              </a:rPr>
              <a:t>Extras:  Compare individual institutions</a:t>
            </a:r>
            <a:endParaRPr lang="en-US" sz="24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E8DE09B-F06F-4CA6-BA2F-78ADF7D0345C}" type="slidenum">
              <a:rPr lang="en-US" smtClean="0"/>
              <a:pPr/>
              <a:t>45</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52400"/>
            <a:ext cx="11461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499" y="1645920"/>
            <a:ext cx="8778245"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14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a:t>IPEDS Data Center – How To</a:t>
            </a:r>
            <a:br>
              <a:rPr lang="en-US" sz="2700" b="1" dirty="0"/>
            </a:br>
            <a:r>
              <a:rPr lang="en-US" sz="2700" b="1" i="1" dirty="0"/>
              <a:t>IPEDS Data Center User Manual, Step </a:t>
            </a:r>
            <a:r>
              <a:rPr lang="en-US" sz="2700" b="1" i="1" dirty="0" smtClean="0"/>
              <a:t>Two</a:t>
            </a:r>
            <a:r>
              <a:rPr lang="en-US" sz="2700" b="1" i="1" dirty="0"/>
              <a:t/>
            </a:r>
            <a:br>
              <a:rPr lang="en-US" sz="2700" b="1" i="1" dirty="0"/>
            </a:br>
            <a:r>
              <a:rPr lang="en-US" sz="2700" b="1" i="1" dirty="0"/>
              <a:t>nces.ed.gov/</a:t>
            </a:r>
            <a:r>
              <a:rPr lang="en-US" sz="2700" b="1" i="1" dirty="0" err="1"/>
              <a:t>ipeds</a:t>
            </a:r>
            <a:endParaRPr lang="en-US" sz="2700" dirty="0"/>
          </a:p>
        </p:txBody>
      </p:sp>
      <p:sp>
        <p:nvSpPr>
          <p:cNvPr id="3" name="Slide Number Placeholder 2"/>
          <p:cNvSpPr>
            <a:spLocks noGrp="1"/>
          </p:cNvSpPr>
          <p:nvPr>
            <p:ph type="sldNum" sz="quarter" idx="12"/>
          </p:nvPr>
        </p:nvSpPr>
        <p:spPr/>
        <p:txBody>
          <a:bodyPr/>
          <a:lstStyle/>
          <a:p>
            <a:fld id="{8E8DE09B-F06F-4CA6-BA2F-78ADF7D0345C}" type="slidenum">
              <a:rPr lang="en-US" smtClean="0"/>
              <a:pPr/>
              <a:t>5</a:t>
            </a:fld>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793" y="135392"/>
            <a:ext cx="11334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60" y="1620520"/>
            <a:ext cx="8778240"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1440255" y="5987628"/>
            <a:ext cx="5791200"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6886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8DE09B-F06F-4CA6-BA2F-78ADF7D0345C}" type="slidenum">
              <a:rPr lang="en-US" smtClean="0"/>
              <a:pPr/>
              <a:t>6</a:t>
            </a:fld>
            <a:endParaRPr lang="en-US"/>
          </a:p>
        </p:txBody>
      </p:sp>
      <p:sp>
        <p:nvSpPr>
          <p:cNvPr id="6" name="Title 4"/>
          <p:cNvSpPr>
            <a:spLocks noGrp="1"/>
          </p:cNvSpPr>
          <p:nvPr>
            <p:ph type="title"/>
          </p:nvPr>
        </p:nvSpPr>
        <p:spPr/>
        <p:txBody>
          <a:bodyPr>
            <a:noAutofit/>
          </a:bodyPr>
          <a:lstStyle/>
          <a:p>
            <a:r>
              <a:rPr lang="en-US" sz="2400" b="1" dirty="0"/>
              <a:t>IPEDS Data Center – How To</a:t>
            </a:r>
            <a:br>
              <a:rPr lang="en-US" sz="2400" b="1" dirty="0"/>
            </a:br>
            <a:r>
              <a:rPr lang="en-US" sz="2400" b="1" i="1" dirty="0"/>
              <a:t>IPEDS Data Center User Manual, Step </a:t>
            </a:r>
            <a:r>
              <a:rPr lang="en-US" sz="2400" b="1" i="1" dirty="0" smtClean="0"/>
              <a:t>Three</a:t>
            </a:r>
            <a:r>
              <a:rPr lang="en-US" sz="2400" b="1" i="1" dirty="0"/>
              <a:t/>
            </a:r>
            <a:br>
              <a:rPr lang="en-US" sz="2400" b="1" i="1" dirty="0"/>
            </a:br>
            <a:r>
              <a:rPr lang="en-US" sz="2400" b="1" i="1" dirty="0" smtClean="0"/>
              <a:t>nces.ed.gov/</a:t>
            </a:r>
            <a:r>
              <a:rPr lang="en-US" sz="2400" b="1" i="1" dirty="0" err="1" smtClean="0"/>
              <a:t>ipeds</a:t>
            </a:r>
            <a:endParaRPr lang="en-US" sz="36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386" y="195263"/>
            <a:ext cx="113982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272" y="1524000"/>
            <a:ext cx="8778240"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5257800" y="4495800"/>
            <a:ext cx="21336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284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a:t>IPEDS Data Center – How To</a:t>
            </a:r>
            <a:br>
              <a:rPr lang="en-US" sz="2700" b="1" dirty="0"/>
            </a:br>
            <a:r>
              <a:rPr lang="en-US" sz="2700" b="1" i="1" dirty="0"/>
              <a:t>IPEDS Data Center </a:t>
            </a:r>
            <a:r>
              <a:rPr lang="en-US" sz="2700" b="1" i="1" dirty="0" smtClean="0"/>
              <a:t>Tutorial </a:t>
            </a:r>
            <a:br>
              <a:rPr lang="en-US" sz="2700" b="1" i="1" dirty="0" smtClean="0"/>
            </a:br>
            <a:r>
              <a:rPr lang="en-US" sz="2000" i="1" dirty="0"/>
              <a:t>http://www.airweb.org/EducationAndEvents/IPEDSTraining/Tutorials</a:t>
            </a:r>
          </a:p>
        </p:txBody>
      </p:sp>
      <p:sp>
        <p:nvSpPr>
          <p:cNvPr id="3" name="Slide Number Placeholder 2"/>
          <p:cNvSpPr>
            <a:spLocks noGrp="1"/>
          </p:cNvSpPr>
          <p:nvPr>
            <p:ph type="sldNum" sz="quarter" idx="12"/>
          </p:nvPr>
        </p:nvSpPr>
        <p:spPr/>
        <p:txBody>
          <a:bodyPr/>
          <a:lstStyle/>
          <a:p>
            <a:fld id="{8E8DE09B-F06F-4CA6-BA2F-78ADF7D0345C}" type="slidenum">
              <a:rPr lang="en-US" smtClean="0"/>
              <a:pPr/>
              <a:t>7</a:t>
            </a:fld>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057" y="152400"/>
            <a:ext cx="11334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IPEDS Online Tutorials - Windows Internet Explor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71" y="1600200"/>
            <a:ext cx="9144000" cy="4922675"/>
          </a:xfrm>
          <a:prstGeom prst="rect">
            <a:avLst/>
          </a:prstGeom>
        </p:spPr>
      </p:pic>
    </p:spTree>
    <p:extLst>
      <p:ext uri="{BB962C8B-B14F-4D97-AF65-F5344CB8AC3E}">
        <p14:creationId xmlns:p14="http://schemas.microsoft.com/office/powerpoint/2010/main" val="892874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dirty="0">
                <a:solidFill>
                  <a:prstClr val="black"/>
                </a:solidFill>
              </a:rPr>
              <a:t>IPEDS Data Center – How To</a:t>
            </a:r>
            <a:br>
              <a:rPr lang="en-US" sz="2400" b="1" dirty="0">
                <a:solidFill>
                  <a:prstClr val="black"/>
                </a:solidFill>
              </a:rPr>
            </a:br>
            <a:r>
              <a:rPr lang="en-US" sz="2400" b="1" i="1" dirty="0">
                <a:solidFill>
                  <a:prstClr val="black"/>
                </a:solidFill>
              </a:rPr>
              <a:t>IPEDS Data Center Tutorial </a:t>
            </a:r>
            <a:br>
              <a:rPr lang="en-US" sz="2400" b="1" i="1" dirty="0">
                <a:solidFill>
                  <a:prstClr val="black"/>
                </a:solidFill>
              </a:rPr>
            </a:br>
            <a:r>
              <a:rPr lang="en-US" sz="1800" i="1" dirty="0">
                <a:solidFill>
                  <a:prstClr val="black"/>
                </a:solidFill>
              </a:rPr>
              <a:t>http://www.airweb.org/EducationAndEvents/IPEDSTraining/Tutorials</a:t>
            </a:r>
            <a:endParaRPr lang="en-US" dirty="0"/>
          </a:p>
        </p:txBody>
      </p:sp>
      <p:sp>
        <p:nvSpPr>
          <p:cNvPr id="2" name="Slide Number Placeholder 1"/>
          <p:cNvSpPr>
            <a:spLocks noGrp="1"/>
          </p:cNvSpPr>
          <p:nvPr>
            <p:ph type="sldNum" sz="quarter" idx="12"/>
          </p:nvPr>
        </p:nvSpPr>
        <p:spPr/>
        <p:txBody>
          <a:bodyPr/>
          <a:lstStyle/>
          <a:p>
            <a:fld id="{8E8DE09B-F06F-4CA6-BA2F-78ADF7D0345C}" type="slidenum">
              <a:rPr lang="en-US" smtClean="0"/>
              <a:pPr/>
              <a:t>8</a:t>
            </a:fld>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113347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IPEDS Data Center - Windows Internet Explor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52600"/>
            <a:ext cx="9144000" cy="4922675"/>
          </a:xfrm>
          <a:prstGeom prst="rect">
            <a:avLst/>
          </a:prstGeom>
        </p:spPr>
      </p:pic>
    </p:spTree>
    <p:extLst>
      <p:ext uri="{BB962C8B-B14F-4D97-AF65-F5344CB8AC3E}">
        <p14:creationId xmlns:p14="http://schemas.microsoft.com/office/powerpoint/2010/main" val="1394073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rPr>
              <a:t>IPEDS Data Center – How </a:t>
            </a:r>
            <a:r>
              <a:rPr lang="en-US" sz="2400" b="1" dirty="0" smtClean="0">
                <a:solidFill>
                  <a:prstClr val="black"/>
                </a:solidFill>
              </a:rPr>
              <a:t>To</a:t>
            </a:r>
            <a:br>
              <a:rPr lang="en-US" sz="2400" b="1" dirty="0" smtClean="0">
                <a:solidFill>
                  <a:prstClr val="black"/>
                </a:solidFill>
              </a:rPr>
            </a:br>
            <a:r>
              <a:rPr lang="en-US" sz="2400" b="1" dirty="0" smtClean="0">
                <a:solidFill>
                  <a:prstClr val="black"/>
                </a:solidFill>
              </a:rPr>
              <a:t>nces.ed.gov/</a:t>
            </a:r>
            <a:r>
              <a:rPr lang="en-US" sz="2400" b="1" dirty="0" err="1" smtClean="0">
                <a:solidFill>
                  <a:prstClr val="black"/>
                </a:solidFill>
              </a:rPr>
              <a:t>ipeds</a:t>
            </a:r>
            <a:r>
              <a:rPr lang="en-US" sz="2400" b="1" dirty="0" smtClean="0">
                <a:solidFill>
                  <a:prstClr val="black"/>
                </a:solidFill>
              </a:rPr>
              <a:t>/datacenter</a:t>
            </a:r>
            <a:endParaRPr lang="en-US" sz="2400" dirty="0"/>
          </a:p>
        </p:txBody>
      </p:sp>
      <p:pic>
        <p:nvPicPr>
          <p:cNvPr id="6" name="Content Placeholder 5" descr="The Integrated Postsecondary Education Data System - Home Page - Windows Internet Explor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47978"/>
            <a:ext cx="8229600" cy="4430407"/>
          </a:xfrm>
        </p:spPr>
      </p:pic>
      <p:sp>
        <p:nvSpPr>
          <p:cNvPr id="4" name="Slide Number Placeholder 3"/>
          <p:cNvSpPr>
            <a:spLocks noGrp="1"/>
          </p:cNvSpPr>
          <p:nvPr>
            <p:ph type="sldNum" sz="quarter" idx="12"/>
          </p:nvPr>
        </p:nvSpPr>
        <p:spPr/>
        <p:txBody>
          <a:bodyPr/>
          <a:lstStyle/>
          <a:p>
            <a:fld id="{8E8DE09B-F06F-4CA6-BA2F-78ADF7D0345C}" type="slidenum">
              <a:rPr lang="en-US" smtClean="0"/>
              <a:pPr/>
              <a:t>9</a:t>
            </a:fld>
            <a:endParaRPr lang="en-US"/>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6476"/>
            <a:ext cx="1133475"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447800" y="4168140"/>
            <a:ext cx="2743200"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205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2215</TotalTime>
  <Words>3172</Words>
  <Application>Microsoft Office PowerPoint</Application>
  <PresentationFormat>On-screen Show (4:3)</PresentationFormat>
  <Paragraphs>254</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IPEDS Data Center – How To</vt:lpstr>
      <vt:lpstr>IPEDS Data Center – How To</vt:lpstr>
      <vt:lpstr>IPEDS Data Center – How To</vt:lpstr>
      <vt:lpstr>IPEDS Data Center – How To IPEDS Data Center User Manual, Step One nces.ed.gov/ipeds</vt:lpstr>
      <vt:lpstr>IPEDS Data Center – How To IPEDS Data Center User Manual, Step Two nces.ed.gov/ipeds</vt:lpstr>
      <vt:lpstr>IPEDS Data Center – How To IPEDS Data Center User Manual, Step Three nces.ed.gov/ipeds</vt:lpstr>
      <vt:lpstr>IPEDS Data Center – How To IPEDS Data Center Tutorial  http://www.airweb.org/EducationAndEvents/IPEDSTraining/Tutorials</vt:lpstr>
      <vt:lpstr>IPEDS Data Center – How To IPEDS Data Center Tutorial  http://www.airweb.org/EducationAndEvents/IPEDSTraining/Tutorials</vt:lpstr>
      <vt:lpstr>IPEDS Data Center – How To nces.ed.gov/ipeds/datacenter</vt:lpstr>
      <vt:lpstr>IPEDS DATA CENTER – HOW TO WHEN DO I ACCESS THE DATA? nces.ed.gov/ipeds/submit_data/lifecycle_text.asp </vt:lpstr>
      <vt:lpstr>IPEDS DATA CENTER – HOW TO HOW DO I ACCESS THE DATA? </vt:lpstr>
      <vt:lpstr>IPEDS DATA CENTER – HOW TO WHEN DO I ACCESS THE DATA? Sign up to gain access to Early Release Data</vt:lpstr>
      <vt:lpstr>IPEDS DATA CENTER – HOW TO HOW DO I ACCESS THE DATA? Sign up to gain access to Early Release Data</vt:lpstr>
      <vt:lpstr>IPEDS DATA CENTER – HOW TO WHAT DATA DO I WANT?</vt:lpstr>
      <vt:lpstr>IPEDS DATA CENTER – HOW TO WHAT DATA DO I WANT?</vt:lpstr>
      <vt:lpstr>IPEDS DATA CENTER – HOW TO WHOSE DATA DO I WANT?</vt:lpstr>
      <vt:lpstr>IPEDS DATA CENTER – HOW TO WHOSE DATA DO I WANT?</vt:lpstr>
      <vt:lpstr>IPEDS DATA CENTER – HOW TO WHOSE DATA DO I WANT?</vt:lpstr>
      <vt:lpstr>IPEDS DATA CENTER – HOW TO WHOSE DATA DO I WANT?</vt:lpstr>
      <vt:lpstr>IPEDS DATA CENTER – HOW TO WHOSE DATA DO I WANT?</vt:lpstr>
      <vt:lpstr>IPEDS DATA CENTER – HOW TO WHOSE DATA DO I WANT?</vt:lpstr>
      <vt:lpstr>IPEDS DATA CENTER – HOW TO WHOSE DATA DO I WANT?</vt:lpstr>
      <vt:lpstr>IPEDS DATA CENTER – HOW TO WHOSE DATA DO I WANT?</vt:lpstr>
      <vt:lpstr>IPEDS DATA CENTER – HOW TO WHOSE DATA DO I WANT?</vt:lpstr>
      <vt:lpstr>IPEDS DATA CENTER – HOW TO WHOSE DATA DO I WANT?</vt:lpstr>
      <vt:lpstr>IPEDS DATA CENTER – HOW TO WHOSE DATA DO I WANT?</vt:lpstr>
      <vt:lpstr>IPEDS DATA CENTER – HOW TO WHOSE DATA DO I WANT?</vt:lpstr>
      <vt:lpstr>IPEDS DATA CENTER – HOW TO Data Feedback Reports</vt:lpstr>
      <vt:lpstr>IPEDS DATA CENTER – HOW TO Data Feedback Reports</vt:lpstr>
      <vt:lpstr>IPEDS DATA CENTER – HOW TO Data Feedback Reports</vt:lpstr>
      <vt:lpstr>IPEDS DATA CENTER – HOW TO Data Feedback Reports</vt:lpstr>
      <vt:lpstr>IPEDS DATA CENTER – HOW TO Data Feedback Reports</vt:lpstr>
      <vt:lpstr>IPEDS DATA CENTER – HOW TO Data Feedback Reports</vt:lpstr>
      <vt:lpstr>IPEDS DATA CENTER – HOW TO Data Feedback Reports</vt:lpstr>
      <vt:lpstr>IPEDS DATA CENTER – HOW TO Data Feedback Reports</vt:lpstr>
      <vt:lpstr>IPEDS DATA CENTER – HOW TO Data Feedback Reports</vt:lpstr>
      <vt:lpstr>IPEDS DATA CENTER – HOW TO Data Feedback Reports</vt:lpstr>
      <vt:lpstr>PowerPoint Presentation</vt:lpstr>
      <vt:lpstr>IPEDS DATA CENTER – HOW TO  Extras:  Compare individual institutions</vt:lpstr>
      <vt:lpstr>IPEDS DATA CENTER – HOW TO  Extras:  Compare individual institutions</vt:lpstr>
      <vt:lpstr>IPEDS DATA CENTER – HOW TO  Extras:  Compare individual institutions</vt:lpstr>
      <vt:lpstr>IPEDS DATA CENTER – HOW TO  Extras:  Compare individual institutions</vt:lpstr>
      <vt:lpstr>IPEDS DATA CENTER – HOW TO  Extras:  Compare individual institutions</vt:lpstr>
      <vt:lpstr>IPEDS DATA CENTER – HOW TO  Extras:  Compare individual institutions</vt:lpstr>
      <vt:lpstr>IPEDS DATA CENTER – HOW TO  Extras:  Compare individual institutions</vt:lpstr>
    </vt:vector>
  </TitlesOfParts>
  <Company>Oakland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IPEDS Overview and HEOA Disclosure Requirements</dc:title>
  <dc:creator>Staff</dc:creator>
  <cp:lastModifiedBy>ip4lm</cp:lastModifiedBy>
  <cp:revision>230</cp:revision>
  <cp:lastPrinted>2012-07-25T13:34:39Z</cp:lastPrinted>
  <dcterms:created xsi:type="dcterms:W3CDTF">2010-07-07T03:24:44Z</dcterms:created>
  <dcterms:modified xsi:type="dcterms:W3CDTF">2013-08-01T02:53:44Z</dcterms:modified>
</cp:coreProperties>
</file>